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 id="2147483728" r:id="rId5"/>
    <p:sldMasterId id="2147483720" r:id="rId6"/>
    <p:sldMasterId id="2147483792" r:id="rId7"/>
  </p:sldMasterIdLst>
  <p:notesMasterIdLst>
    <p:notesMasterId r:id="rId60"/>
  </p:notesMasterIdLst>
  <p:handoutMasterIdLst>
    <p:handoutMasterId r:id="rId61"/>
  </p:handoutMasterIdLst>
  <p:sldIdLst>
    <p:sldId id="314" r:id="rId8"/>
    <p:sldId id="727" r:id="rId9"/>
    <p:sldId id="770" r:id="rId10"/>
    <p:sldId id="796" r:id="rId11"/>
    <p:sldId id="801" r:id="rId12"/>
    <p:sldId id="333" r:id="rId13"/>
    <p:sldId id="759" r:id="rId14"/>
    <p:sldId id="760" r:id="rId15"/>
    <p:sldId id="334" r:id="rId16"/>
    <p:sldId id="797" r:id="rId17"/>
    <p:sldId id="407" r:id="rId18"/>
    <p:sldId id="411" r:id="rId19"/>
    <p:sldId id="728" r:id="rId20"/>
    <p:sldId id="410" r:id="rId21"/>
    <p:sldId id="729" r:id="rId22"/>
    <p:sldId id="730" r:id="rId23"/>
    <p:sldId id="417" r:id="rId24"/>
    <p:sldId id="360" r:id="rId25"/>
    <p:sldId id="787" r:id="rId26"/>
    <p:sldId id="806" r:id="rId27"/>
    <p:sldId id="788" r:id="rId28"/>
    <p:sldId id="789" r:id="rId29"/>
    <p:sldId id="790" r:id="rId30"/>
    <p:sldId id="284" r:id="rId31"/>
    <p:sldId id="791" r:id="rId32"/>
    <p:sldId id="792" r:id="rId33"/>
    <p:sldId id="761" r:id="rId34"/>
    <p:sldId id="335" r:id="rId35"/>
    <p:sldId id="794" r:id="rId36"/>
    <p:sldId id="471" r:id="rId37"/>
    <p:sldId id="807" r:id="rId38"/>
    <p:sldId id="793" r:id="rId39"/>
    <p:sldId id="800" r:id="rId40"/>
    <p:sldId id="400" r:id="rId41"/>
    <p:sldId id="402" r:id="rId42"/>
    <p:sldId id="403" r:id="rId43"/>
    <p:sldId id="404" r:id="rId44"/>
    <p:sldId id="405" r:id="rId45"/>
    <p:sldId id="406" r:id="rId46"/>
    <p:sldId id="795" r:id="rId47"/>
    <p:sldId id="771" r:id="rId48"/>
    <p:sldId id="808" r:id="rId49"/>
    <p:sldId id="256" r:id="rId50"/>
    <p:sldId id="802" r:id="rId51"/>
    <p:sldId id="362" r:id="rId52"/>
    <p:sldId id="364" r:id="rId53"/>
    <p:sldId id="363" r:id="rId54"/>
    <p:sldId id="365" r:id="rId55"/>
    <p:sldId id="803" r:id="rId56"/>
    <p:sldId id="804" r:id="rId57"/>
    <p:sldId id="805" r:id="rId58"/>
    <p:sldId id="26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565A"/>
    <a:srgbClr val="6F777D"/>
    <a:srgbClr val="2B3032"/>
    <a:srgbClr val="0F1419"/>
    <a:srgbClr val="712F90"/>
    <a:srgbClr val="2583EE"/>
    <a:srgbClr val="3F4346"/>
    <a:srgbClr val="1D2433"/>
    <a:srgbClr val="565D6A"/>
    <a:srgbClr val="191B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85" autoAdjust="0"/>
    <p:restoredTop sz="95528" autoAdjust="0"/>
  </p:normalViewPr>
  <p:slideViewPr>
    <p:cSldViewPr snapToGrid="0" snapToObjects="1">
      <p:cViewPr varScale="1">
        <p:scale>
          <a:sx n="115" d="100"/>
          <a:sy n="115" d="100"/>
        </p:scale>
        <p:origin x="874" y="82"/>
      </p:cViewPr>
      <p:guideLst/>
    </p:cSldViewPr>
  </p:slideViewPr>
  <p:notesTextViewPr>
    <p:cViewPr>
      <p:scale>
        <a:sx n="1" d="1"/>
        <a:sy n="1" d="1"/>
      </p:scale>
      <p:origin x="0" y="0"/>
    </p:cViewPr>
  </p:notesTextViewPr>
  <p:sorterViewPr>
    <p:cViewPr>
      <p:scale>
        <a:sx n="64" d="100"/>
        <a:sy n="64" d="100"/>
      </p:scale>
      <p:origin x="0" y="0"/>
    </p:cViewPr>
  </p:sorterViewPr>
  <p:notesViewPr>
    <p:cSldViewPr snapToGrid="0" snapToObjects="1">
      <p:cViewPr varScale="1">
        <p:scale>
          <a:sx n="129" d="100"/>
          <a:sy n="129" d="100"/>
        </p:scale>
        <p:origin x="282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804238-EC80-FB4B-941E-9312C939D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B66F3-392C-0A47-831D-48D35E3458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955B36-A5B0-104D-B8CD-F883848663BE}" type="datetimeFigureOut">
              <a:rPr lang="en-US" smtClean="0"/>
              <a:t>3/19/2019</a:t>
            </a:fld>
            <a:endParaRPr lang="en-US"/>
          </a:p>
        </p:txBody>
      </p:sp>
      <p:sp>
        <p:nvSpPr>
          <p:cNvPr id="4" name="Footer Placeholder 3">
            <a:extLst>
              <a:ext uri="{FF2B5EF4-FFF2-40B4-BE49-F238E27FC236}">
                <a16:creationId xmlns:a16="http://schemas.microsoft.com/office/drawing/2014/main" id="{CE2738F3-C544-884A-A94D-4731DAAC1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C86229-D175-5649-8942-DE7F23C5E0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AC09F1-4DD7-EA47-BCAC-42996FCC1491}" type="slidenum">
              <a:rPr lang="en-US" smtClean="0"/>
              <a:t>‹#›</a:t>
            </a:fld>
            <a:endParaRPr lang="en-US"/>
          </a:p>
        </p:txBody>
      </p:sp>
    </p:spTree>
    <p:extLst>
      <p:ext uri="{BB962C8B-B14F-4D97-AF65-F5344CB8AC3E}">
        <p14:creationId xmlns:p14="http://schemas.microsoft.com/office/powerpoint/2010/main" val="2819675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5C96F-C94A-4B4F-99A7-E5756576ABC1}" type="datetimeFigureOut">
              <a:rPr lang="en-US" smtClean="0"/>
              <a:t>3/19/2019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1038F-6634-544B-85D0-0C51AF60D7D8}" type="slidenum">
              <a:rPr lang="en-US" smtClean="0"/>
              <a:t>‹#›</a:t>
            </a:fld>
            <a:endParaRPr lang="en-US"/>
          </a:p>
        </p:txBody>
      </p:sp>
    </p:spTree>
    <p:extLst>
      <p:ext uri="{BB962C8B-B14F-4D97-AF65-F5344CB8AC3E}">
        <p14:creationId xmlns:p14="http://schemas.microsoft.com/office/powerpoint/2010/main" val="359787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2886E752-4695-9845-9E45-33DA5E49601A}"/>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2738E32B-1622-2144-A156-38613027C189}"/>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If you are to automate monitoring, need to make sure Dynatrace is set up correctly.</a:t>
            </a:r>
          </a:p>
          <a:p>
            <a:pPr>
              <a:spcBef>
                <a:spcPct val="0"/>
              </a:spcBef>
            </a:pPr>
            <a:r>
              <a:rPr lang="en-US" altLang="en-US" dirty="0"/>
              <a:t>Having these challenges through support.</a:t>
            </a:r>
          </a:p>
          <a:p>
            <a:pPr>
              <a:spcBef>
                <a:spcPct val="0"/>
              </a:spcBef>
            </a:pPr>
            <a:r>
              <a:rPr lang="en-US" altLang="en-US" dirty="0"/>
              <a:t>All because they didn’t do </a:t>
            </a:r>
            <a:r>
              <a:rPr lang="en-US" altLang="en-US" dirty="0" err="1"/>
              <a:t>thorfought</a:t>
            </a:r>
            <a:r>
              <a:rPr lang="en-US" altLang="en-US" dirty="0"/>
              <a:t> </a:t>
            </a:r>
          </a:p>
        </p:txBody>
      </p:sp>
      <p:sp>
        <p:nvSpPr>
          <p:cNvPr id="97283" name="Slide Number Placeholder 3">
            <a:extLst>
              <a:ext uri="{FF2B5EF4-FFF2-40B4-BE49-F238E27FC236}">
                <a16:creationId xmlns:a16="http://schemas.microsoft.com/office/drawing/2014/main" id="{1FBCAE08-940D-5A41-A28B-C0442EA9D6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F7C462D-B7DA-BF41-83EC-82AC93E47F20}" type="slidenum">
              <a:rPr lang="en-US" altLang="en-US">
                <a:solidFill>
                  <a:srgbClr val="000000"/>
                </a:solidFill>
              </a:rPr>
              <a:pPr fontAlgn="base">
                <a:spcBef>
                  <a:spcPct val="0"/>
                </a:spcBef>
                <a:spcAft>
                  <a:spcPct val="0"/>
                </a:spcAft>
              </a:pPr>
              <a:t>2</a:t>
            </a:fld>
            <a:endParaRPr lang="en-US" altLang="en-US">
              <a:solidFill>
                <a:srgbClr val="000000"/>
              </a:solidFill>
            </a:endParaRPr>
          </a:p>
        </p:txBody>
      </p:sp>
    </p:spTree>
    <p:extLst>
      <p:ext uri="{BB962C8B-B14F-4D97-AF65-F5344CB8AC3E}">
        <p14:creationId xmlns:p14="http://schemas.microsoft.com/office/powerpoint/2010/main" val="2461039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86AD44A7-3DEF-8D4C-A154-5DF7C622C7F1}"/>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0" name="Notes Placeholder 2">
            <a:extLst>
              <a:ext uri="{FF2B5EF4-FFF2-40B4-BE49-F238E27FC236}">
                <a16:creationId xmlns:a16="http://schemas.microsoft.com/office/drawing/2014/main" id="{899DFD5F-26E6-2A42-B284-22B9AF6E0810}"/>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35171" name="Slide Number Placeholder 3">
            <a:extLst>
              <a:ext uri="{FF2B5EF4-FFF2-40B4-BE49-F238E27FC236}">
                <a16:creationId xmlns:a16="http://schemas.microsoft.com/office/drawing/2014/main" id="{04C6F0F9-E857-084E-B1EC-DB4F7EC0BA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263381C-E126-2243-A12F-E3404635C0AA}" type="slidenum">
              <a:rPr lang="en-US" altLang="en-US">
                <a:solidFill>
                  <a:srgbClr val="000000"/>
                </a:solidFill>
              </a:rPr>
              <a:pPr fontAlgn="base">
                <a:spcBef>
                  <a:spcPct val="0"/>
                </a:spcBef>
                <a:spcAft>
                  <a:spcPct val="0"/>
                </a:spcAft>
              </a:pPr>
              <a:t>42</a:t>
            </a:fld>
            <a:endParaRPr lang="en-US" altLang="en-US">
              <a:solidFill>
                <a:srgbClr val="000000"/>
              </a:solidFill>
            </a:endParaRPr>
          </a:p>
        </p:txBody>
      </p:sp>
    </p:spTree>
    <p:extLst>
      <p:ext uri="{BB962C8B-B14F-4D97-AF65-F5344CB8AC3E}">
        <p14:creationId xmlns:p14="http://schemas.microsoft.com/office/powerpoint/2010/main" val="418072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A1038F-6634-544B-85D0-0C51AF60D7D8}" type="slidenum">
              <a:rPr lang="en-US" smtClean="0"/>
              <a:t>43</a:t>
            </a:fld>
            <a:endParaRPr lang="en-US"/>
          </a:p>
        </p:txBody>
      </p:sp>
    </p:spTree>
    <p:extLst>
      <p:ext uri="{BB962C8B-B14F-4D97-AF65-F5344CB8AC3E}">
        <p14:creationId xmlns:p14="http://schemas.microsoft.com/office/powerpoint/2010/main" val="1436747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A1038F-6634-544B-85D0-0C51AF60D7D8}" type="slidenum">
              <a:rPr lang="en-US" smtClean="0"/>
              <a:t>45</a:t>
            </a:fld>
            <a:endParaRPr lang="en-US"/>
          </a:p>
        </p:txBody>
      </p:sp>
    </p:spTree>
    <p:extLst>
      <p:ext uri="{BB962C8B-B14F-4D97-AF65-F5344CB8AC3E}">
        <p14:creationId xmlns:p14="http://schemas.microsoft.com/office/powerpoint/2010/main" val="16478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A1038F-6634-544B-85D0-0C51AF60D7D8}" type="slidenum">
              <a:rPr lang="en-US" smtClean="0"/>
              <a:t>49</a:t>
            </a:fld>
            <a:endParaRPr lang="en-US"/>
          </a:p>
        </p:txBody>
      </p:sp>
    </p:spTree>
    <p:extLst>
      <p:ext uri="{BB962C8B-B14F-4D97-AF65-F5344CB8AC3E}">
        <p14:creationId xmlns:p14="http://schemas.microsoft.com/office/powerpoint/2010/main" val="83136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AA1038F-6634-544B-85D0-0C51AF60D7D8}" type="slidenum">
              <a:rPr lang="en-US" smtClean="0"/>
              <a:t>50</a:t>
            </a:fld>
            <a:endParaRPr lang="en-US"/>
          </a:p>
        </p:txBody>
      </p:sp>
    </p:spTree>
    <p:extLst>
      <p:ext uri="{BB962C8B-B14F-4D97-AF65-F5344CB8AC3E}">
        <p14:creationId xmlns:p14="http://schemas.microsoft.com/office/powerpoint/2010/main" val="177750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5466EAF2-D21E-6B48-8A5C-8A97A48E76E2}"/>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325359C2-5976-2F4C-8E6D-1C9818D4E947}"/>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1" name="Slide Number Placeholder 3">
            <a:extLst>
              <a:ext uri="{FF2B5EF4-FFF2-40B4-BE49-F238E27FC236}">
                <a16:creationId xmlns:a16="http://schemas.microsoft.com/office/drawing/2014/main" id="{5747CD34-464C-EC4E-A9F0-C83EB6692E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1E4575-22B7-C945-9E13-19CC4EDB1D16}" type="slidenum">
              <a:rPr lang="en-US" altLang="en-US">
                <a:solidFill>
                  <a:srgbClr val="000000"/>
                </a:solidFill>
              </a:rPr>
              <a:pPr fontAlgn="base">
                <a:spcBef>
                  <a:spcPct val="0"/>
                </a:spcBef>
                <a:spcAft>
                  <a:spcPct val="0"/>
                </a:spcAft>
              </a:pPr>
              <a:t>3</a:t>
            </a:fld>
            <a:endParaRPr lang="en-US" altLang="en-US">
              <a:solidFill>
                <a:srgbClr val="000000"/>
              </a:solidFill>
            </a:endParaRPr>
          </a:p>
        </p:txBody>
      </p:sp>
    </p:spTree>
    <p:extLst>
      <p:ext uri="{BB962C8B-B14F-4D97-AF65-F5344CB8AC3E}">
        <p14:creationId xmlns:p14="http://schemas.microsoft.com/office/powerpoint/2010/main" val="280311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5466EAF2-D21E-6B48-8A5C-8A97A48E76E2}"/>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325359C2-5976-2F4C-8E6D-1C9818D4E947}"/>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99331" name="Slide Number Placeholder 3">
            <a:extLst>
              <a:ext uri="{FF2B5EF4-FFF2-40B4-BE49-F238E27FC236}">
                <a16:creationId xmlns:a16="http://schemas.microsoft.com/office/drawing/2014/main" id="{5747CD34-464C-EC4E-A9F0-C83EB6692E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1E4575-22B7-C945-9E13-19CC4EDB1D16}" type="slidenum">
              <a:rPr lang="en-US" altLang="en-US">
                <a:solidFill>
                  <a:srgbClr val="000000"/>
                </a:solidFill>
              </a:rPr>
              <a:pPr fontAlgn="base">
                <a:spcBef>
                  <a:spcPct val="0"/>
                </a:spcBef>
                <a:spcAft>
                  <a:spcPct val="0"/>
                </a:spcAft>
              </a:pPr>
              <a:t>4</a:t>
            </a:fld>
            <a:endParaRPr lang="en-US" altLang="en-US">
              <a:solidFill>
                <a:srgbClr val="000000"/>
              </a:solidFill>
            </a:endParaRPr>
          </a:p>
        </p:txBody>
      </p:sp>
    </p:spTree>
    <p:extLst>
      <p:ext uri="{BB962C8B-B14F-4D97-AF65-F5344CB8AC3E}">
        <p14:creationId xmlns:p14="http://schemas.microsoft.com/office/powerpoint/2010/main" val="1205420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126C5A04-A70D-9346-99BC-896A387F352D}"/>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05C98507-59F3-B049-A2E3-70DEB982A2DC}"/>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5715" name="Slide Number Placeholder 3">
            <a:extLst>
              <a:ext uri="{FF2B5EF4-FFF2-40B4-BE49-F238E27FC236}">
                <a16:creationId xmlns:a16="http://schemas.microsoft.com/office/drawing/2014/main" id="{60E3553E-19BF-8A49-90E2-FF55F23202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972E019-DCC1-664B-936E-7878803259B5}" type="slidenum">
              <a:rPr lang="en-US" altLang="en-US">
                <a:solidFill>
                  <a:srgbClr val="000000"/>
                </a:solidFill>
              </a:rPr>
              <a:pPr fontAlgn="base">
                <a:spcBef>
                  <a:spcPct val="0"/>
                </a:spcBef>
                <a:spcAft>
                  <a:spcPct val="0"/>
                </a:spcAft>
              </a:pPr>
              <a:t>19</a:t>
            </a:fld>
            <a:endParaRPr lang="en-US" altLang="en-US">
              <a:solidFill>
                <a:srgbClr val="000000"/>
              </a:solidFill>
            </a:endParaRPr>
          </a:p>
        </p:txBody>
      </p:sp>
    </p:spTree>
    <p:extLst>
      <p:ext uri="{BB962C8B-B14F-4D97-AF65-F5344CB8AC3E}">
        <p14:creationId xmlns:p14="http://schemas.microsoft.com/office/powerpoint/2010/main" val="1339007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126C5A04-A70D-9346-99BC-896A387F352D}"/>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05C98507-59F3-B049-A2E3-70DEB982A2DC}"/>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5715" name="Slide Number Placeholder 3">
            <a:extLst>
              <a:ext uri="{FF2B5EF4-FFF2-40B4-BE49-F238E27FC236}">
                <a16:creationId xmlns:a16="http://schemas.microsoft.com/office/drawing/2014/main" id="{60E3553E-19BF-8A49-90E2-FF55F23202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972E019-DCC1-664B-936E-7878803259B5}" type="slidenum">
              <a:rPr lang="en-US" altLang="en-US">
                <a:solidFill>
                  <a:srgbClr val="000000"/>
                </a:solidFill>
              </a:rPr>
              <a:pPr fontAlgn="base">
                <a:spcBef>
                  <a:spcPct val="0"/>
                </a:spcBef>
                <a:spcAft>
                  <a:spcPct val="0"/>
                </a:spcAft>
              </a:pPr>
              <a:t>20</a:t>
            </a:fld>
            <a:endParaRPr lang="en-US" altLang="en-US">
              <a:solidFill>
                <a:srgbClr val="000000"/>
              </a:solidFill>
            </a:endParaRPr>
          </a:p>
        </p:txBody>
      </p:sp>
    </p:spTree>
    <p:extLst>
      <p:ext uri="{BB962C8B-B14F-4D97-AF65-F5344CB8AC3E}">
        <p14:creationId xmlns:p14="http://schemas.microsoft.com/office/powerpoint/2010/main" val="2247723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a:extLst>
              <a:ext uri="{FF2B5EF4-FFF2-40B4-BE49-F238E27FC236}">
                <a16:creationId xmlns:a16="http://schemas.microsoft.com/office/drawing/2014/main" id="{2A0A2F33-5794-2A42-8BDC-49F0ACA54AE2}"/>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2" name="Notes Placeholder 2">
            <a:extLst>
              <a:ext uri="{FF2B5EF4-FFF2-40B4-BE49-F238E27FC236}">
                <a16:creationId xmlns:a16="http://schemas.microsoft.com/office/drawing/2014/main" id="{D8038D0A-B77D-2D46-8C1F-AD973F347713}"/>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12643" name="Slide Number Placeholder 3">
            <a:extLst>
              <a:ext uri="{FF2B5EF4-FFF2-40B4-BE49-F238E27FC236}">
                <a16:creationId xmlns:a16="http://schemas.microsoft.com/office/drawing/2014/main" id="{BB197836-DF4E-C240-9DE1-E6F0C1D5BC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E04C8D2-0F93-2440-8847-7AFCDC22F698}" type="slidenum">
              <a:rPr lang="en-US" altLang="en-US">
                <a:solidFill>
                  <a:srgbClr val="000000"/>
                </a:solidFill>
              </a:rPr>
              <a:pPr fontAlgn="base">
                <a:spcBef>
                  <a:spcPct val="0"/>
                </a:spcBef>
                <a:spcAft>
                  <a:spcPct val="0"/>
                </a:spcAft>
              </a:pPr>
              <a:t>27</a:t>
            </a:fld>
            <a:endParaRPr lang="en-US" altLang="en-US">
              <a:solidFill>
                <a:srgbClr val="000000"/>
              </a:solidFill>
            </a:endParaRPr>
          </a:p>
        </p:txBody>
      </p:sp>
    </p:spTree>
    <p:extLst>
      <p:ext uri="{BB962C8B-B14F-4D97-AF65-F5344CB8AC3E}">
        <p14:creationId xmlns:p14="http://schemas.microsoft.com/office/powerpoint/2010/main" val="159305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B7F1CEC2-8EA1-964A-94A1-0E328A057A6A}"/>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0" name="Notes Placeholder 2">
            <a:extLst>
              <a:ext uri="{FF2B5EF4-FFF2-40B4-BE49-F238E27FC236}">
                <a16:creationId xmlns:a16="http://schemas.microsoft.com/office/drawing/2014/main" id="{D6867C97-70E4-4042-9EC0-92C4962E7690}"/>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4931" name="Slide Number Placeholder 3">
            <a:extLst>
              <a:ext uri="{FF2B5EF4-FFF2-40B4-BE49-F238E27FC236}">
                <a16:creationId xmlns:a16="http://schemas.microsoft.com/office/drawing/2014/main" id="{971F3940-E11A-D747-96E5-3EBCE3E814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8944927-7303-A54A-AA10-399EE2D48FEB}" type="slidenum">
              <a:rPr lang="en-US" altLang="en-US">
                <a:solidFill>
                  <a:srgbClr val="000000"/>
                </a:solidFill>
              </a:rPr>
              <a:pPr fontAlgn="base">
                <a:spcBef>
                  <a:spcPct val="0"/>
                </a:spcBef>
                <a:spcAft>
                  <a:spcPct val="0"/>
                </a:spcAft>
              </a:pPr>
              <a:t>30</a:t>
            </a:fld>
            <a:endParaRPr lang="en-US" altLang="en-US">
              <a:solidFill>
                <a:srgbClr val="000000"/>
              </a:solidFill>
            </a:endParaRPr>
          </a:p>
        </p:txBody>
      </p:sp>
    </p:spTree>
    <p:extLst>
      <p:ext uri="{BB962C8B-B14F-4D97-AF65-F5344CB8AC3E}">
        <p14:creationId xmlns:p14="http://schemas.microsoft.com/office/powerpoint/2010/main" val="973040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B7F1CEC2-8EA1-964A-94A1-0E328A057A6A}"/>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0" name="Notes Placeholder 2">
            <a:extLst>
              <a:ext uri="{FF2B5EF4-FFF2-40B4-BE49-F238E27FC236}">
                <a16:creationId xmlns:a16="http://schemas.microsoft.com/office/drawing/2014/main" id="{D6867C97-70E4-4042-9EC0-92C4962E7690}"/>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24931" name="Slide Number Placeholder 3">
            <a:extLst>
              <a:ext uri="{FF2B5EF4-FFF2-40B4-BE49-F238E27FC236}">
                <a16:creationId xmlns:a16="http://schemas.microsoft.com/office/drawing/2014/main" id="{971F3940-E11A-D747-96E5-3EBCE3E814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8944927-7303-A54A-AA10-399EE2D48FEB}" type="slidenum">
              <a:rPr lang="en-US" altLang="en-US">
                <a:solidFill>
                  <a:srgbClr val="000000"/>
                </a:solidFill>
              </a:rPr>
              <a:pPr fontAlgn="base">
                <a:spcBef>
                  <a:spcPct val="0"/>
                </a:spcBef>
                <a:spcAft>
                  <a:spcPct val="0"/>
                </a:spcAft>
              </a:pPr>
              <a:t>31</a:t>
            </a:fld>
            <a:endParaRPr lang="en-US" altLang="en-US">
              <a:solidFill>
                <a:srgbClr val="000000"/>
              </a:solidFill>
            </a:endParaRPr>
          </a:p>
        </p:txBody>
      </p:sp>
    </p:spTree>
    <p:extLst>
      <p:ext uri="{BB962C8B-B14F-4D97-AF65-F5344CB8AC3E}">
        <p14:creationId xmlns:p14="http://schemas.microsoft.com/office/powerpoint/2010/main" val="4040569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86AD44A7-3DEF-8D4C-A154-5DF7C622C7F1}"/>
              </a:ext>
            </a:extLst>
          </p:cNvPr>
          <p:cNvSpPr>
            <a:spLocks noGrp="1" noRot="1" noChangeAspect="1" noChangeArrowheads="1" noTextEdit="1"/>
          </p:cNvSpPr>
          <p:nvPr>
            <p:ph type="sldImg"/>
          </p:nvPr>
        </p:nvSpPr>
        <p:spPr bwMode="auto">
          <a:xfrm>
            <a:off x="-257175" y="1089025"/>
            <a:ext cx="5435600" cy="30591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0" name="Notes Placeholder 2">
            <a:extLst>
              <a:ext uri="{FF2B5EF4-FFF2-40B4-BE49-F238E27FC236}">
                <a16:creationId xmlns:a16="http://schemas.microsoft.com/office/drawing/2014/main" id="{899DFD5F-26E6-2A42-B284-22B9AF6E0810}"/>
              </a:ext>
            </a:extLst>
          </p:cNvPr>
          <p:cNvSpPr>
            <a:spLocks noGrp="1" noChangeArrowheads="1"/>
          </p:cNvSpPr>
          <p:nvPr>
            <p:ph type="body" idx="1"/>
          </p:nvPr>
        </p:nvSpPr>
        <p:spPr bwMode="auto">
          <a:xfrm>
            <a:off x="914400" y="3257550"/>
            <a:ext cx="7315200" cy="3086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35171" name="Slide Number Placeholder 3">
            <a:extLst>
              <a:ext uri="{FF2B5EF4-FFF2-40B4-BE49-F238E27FC236}">
                <a16:creationId xmlns:a16="http://schemas.microsoft.com/office/drawing/2014/main" id="{04C6F0F9-E857-084E-B1EC-DB4F7EC0BA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263381C-E126-2243-A12F-E3404635C0AA}" type="slidenum">
              <a:rPr lang="en-US" altLang="en-US">
                <a:solidFill>
                  <a:srgbClr val="000000"/>
                </a:solidFill>
              </a:rPr>
              <a:pPr fontAlgn="base">
                <a:spcBef>
                  <a:spcPct val="0"/>
                </a:spcBef>
                <a:spcAft>
                  <a:spcPct val="0"/>
                </a:spcAft>
              </a:pPr>
              <a:t>41</a:t>
            </a:fld>
            <a:endParaRPr lang="en-US" altLang="en-US">
              <a:solidFill>
                <a:srgbClr val="000000"/>
              </a:solidFill>
            </a:endParaRPr>
          </a:p>
        </p:txBody>
      </p:sp>
    </p:spTree>
    <p:extLst>
      <p:ext uri="{BB962C8B-B14F-4D97-AF65-F5344CB8AC3E}">
        <p14:creationId xmlns:p14="http://schemas.microsoft.com/office/powerpoint/2010/main" val="2436872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www.dynatrace.com/" TargetMode="Externa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www.dynatrace.com/trial"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a:alphaModFix/>
          </a:blip>
          <a:srcRect l="36648" t="-4717" r="35664" b="56705"/>
          <a:stretch/>
        </p:blipFill>
        <p:spPr>
          <a:xfrm rot="16200000">
            <a:off x="3396204" y="-1969503"/>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6174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227195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userDrawn="1"/>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endParaRPr lang="en-US" dirty="0"/>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2384327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2701875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641162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895463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userDrawn="1"/>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161221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2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529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Tree>
    <p:extLst>
      <p:ext uri="{BB962C8B-B14F-4D97-AF65-F5344CB8AC3E}">
        <p14:creationId xmlns:p14="http://schemas.microsoft.com/office/powerpoint/2010/main" val="242210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Bernina Sans Light" pitchFamily="2" charset="77"/>
                <a:ea typeface="Calibri Light" charset="0"/>
                <a:cs typeface="Calibri Light" charset="0"/>
              </a:rPr>
              <a:t>dynatrace.com</a:t>
            </a:r>
            <a:endParaRPr lang="en-US" sz="1600" b="0" i="0" spc="100" baseline="0" dirty="0">
              <a:solidFill>
                <a:schemeClr val="bg1"/>
              </a:solidFill>
              <a:latin typeface="Bernina Sans Light" pitchFamily="2" charset="77"/>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
        <p:nvSpPr>
          <p:cNvPr id="11" name="Rectangle 10">
            <a:hlinkClick r:id="rId5"/>
            <a:extLst>
              <a:ext uri="{FF2B5EF4-FFF2-40B4-BE49-F238E27FC236}">
                <a16:creationId xmlns:a16="http://schemas.microsoft.com/office/drawing/2014/main" id="{C4EF0A49-03A2-2D4E-8288-05E91476AE35}"/>
              </a:ext>
            </a:extLst>
          </p:cNvPr>
          <p:cNvSpPr/>
          <p:nvPr userDrawn="1"/>
        </p:nvSpPr>
        <p:spPr>
          <a:xfrm>
            <a:off x="5002306" y="3903517"/>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1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vl1pPr>
            <a:lvl2pPr marL="4572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2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4" name="Rounded Rectangle 3">
            <a:hlinkClick r:id="rId3"/>
            <a:extLst>
              <a:ext uri="{FF2B5EF4-FFF2-40B4-BE49-F238E27FC236}">
                <a16:creationId xmlns:a16="http://schemas.microsoft.com/office/drawing/2014/main" id="{4E6106BF-83BB-034C-8B9C-6DDB1232CFF7}"/>
              </a:ext>
            </a:extLst>
          </p:cNvPr>
          <p:cNvSpPr/>
          <p:nvPr userDrawn="1"/>
        </p:nvSpPr>
        <p:spPr>
          <a:xfrm>
            <a:off x="966182" y="4980265"/>
            <a:ext cx="2947558" cy="6108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FD333B-782B-214E-88C6-C3FC6428D2A2}"/>
              </a:ext>
            </a:extLst>
          </p:cNvPr>
          <p:cNvSpPr txBox="1"/>
          <p:nvPr userDrawn="1"/>
        </p:nvSpPr>
        <p:spPr>
          <a:xfrm>
            <a:off x="966182" y="5164565"/>
            <a:ext cx="2947558" cy="426502"/>
          </a:xfrm>
          <a:prstGeom prst="rect">
            <a:avLst/>
          </a:prstGeom>
          <a:noFill/>
        </p:spPr>
        <p:txBody>
          <a:bodyPr wrap="square" lIns="0" tIns="0" rIns="0" bIns="0" rtlCol="0">
            <a:normAutofit/>
          </a:bodyPr>
          <a:lstStyle/>
          <a:p>
            <a:pPr algn="ctr"/>
            <a:r>
              <a:rPr lang="en-US" sz="1600" b="1" i="0" u="none" spc="100" baseline="0" dirty="0" err="1">
                <a:solidFill>
                  <a:schemeClr val="bg1"/>
                </a:solidFill>
                <a:latin typeface="Bernina Sans Semibold" pitchFamily="2" charset="77"/>
                <a:ea typeface="Calibri Light" charset="0"/>
                <a:cs typeface="Calibri Light" charset="0"/>
              </a:rPr>
              <a:t>dynatrace.com</a:t>
            </a:r>
            <a:r>
              <a:rPr lang="en-US" sz="1600" b="1" i="0" u="none" spc="100" baseline="0" dirty="0">
                <a:solidFill>
                  <a:schemeClr val="bg1"/>
                </a:solidFill>
                <a:latin typeface="Bernina Sans Semibold" pitchFamily="2" charset="77"/>
                <a:ea typeface="Calibri Light" charset="0"/>
                <a:cs typeface="Calibri Light" charset="0"/>
              </a:rPr>
              <a:t>/trial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6183" y="1635181"/>
            <a:ext cx="2947558" cy="520735"/>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userDrawn="1"/>
        </p:nvSpPr>
        <p:spPr>
          <a:xfrm>
            <a:off x="838198" y="3143983"/>
            <a:ext cx="5150308" cy="1326773"/>
          </a:xfrm>
          <a:prstGeom prst="rect">
            <a:avLst/>
          </a:prstGeom>
          <a:noFill/>
        </p:spPr>
        <p:txBody>
          <a:bodyPr wrap="square" rtlCol="0">
            <a:spAutoFit/>
          </a:bodyPr>
          <a:lstStyle/>
          <a:p>
            <a:pPr algn="l">
              <a:lnSpc>
                <a:spcPct val="150000"/>
              </a:lnSpc>
            </a:pPr>
            <a:r>
              <a:rPr lang="en-US" sz="2800" b="1" i="0" dirty="0">
                <a:solidFill>
                  <a:schemeClr val="bg1"/>
                </a:solidFill>
                <a:latin typeface="Bernina Sans" pitchFamily="2" charset="77"/>
              </a:rPr>
              <a:t>Get ready to be amazed </a:t>
            </a:r>
          </a:p>
          <a:p>
            <a:pPr algn="l">
              <a:lnSpc>
                <a:spcPct val="150000"/>
              </a:lnSpc>
            </a:pPr>
            <a:r>
              <a:rPr lang="en-US" sz="2800" b="0" i="0" dirty="0">
                <a:solidFill>
                  <a:schemeClr val="bg1"/>
                </a:solidFill>
                <a:latin typeface="Bernina Sans Light"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userDrawn="1"/>
        </p:nvCxnSpPr>
        <p:spPr>
          <a:xfrm>
            <a:off x="966182" y="262299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userDrawn="1"/>
        </p:nvPicPr>
        <p:blipFill>
          <a:blip r:embed="rId6"/>
          <a:stretch>
            <a:fillRect/>
          </a:stretch>
        </p:blipFill>
        <p:spPr>
          <a:xfrm>
            <a:off x="6480175" y="-385763"/>
            <a:ext cx="5711825" cy="7343775"/>
          </a:xfrm>
          <a:prstGeom prst="rect">
            <a:avLst/>
          </a:prstGeom>
        </p:spPr>
      </p:pic>
    </p:spTree>
    <p:extLst>
      <p:ext uri="{BB962C8B-B14F-4D97-AF65-F5344CB8AC3E}">
        <p14:creationId xmlns:p14="http://schemas.microsoft.com/office/powerpoint/2010/main" val="173734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00_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BC3B3-887F-CE49-8D5E-6EB23D1DEFDF}"/>
              </a:ext>
            </a:extLst>
          </p:cNvPr>
          <p:cNvSpPr txBox="1">
            <a:spLocks noChangeArrowheads="1"/>
          </p:cNvSpPr>
          <p:nvPr/>
        </p:nvSpPr>
        <p:spPr bwMode="auto">
          <a:xfrm>
            <a:off x="11233150" y="6672263"/>
            <a:ext cx="1201738"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a:latin typeface="Calibri Light" panose="020F0302020204030204" pitchFamily="34" charset="0"/>
                <a:cs typeface="Calibri Light" panose="020F0302020204030204" pitchFamily="34" charset="0"/>
              </a:rPr>
              <a:t>confidential</a:t>
            </a:r>
          </a:p>
        </p:txBody>
      </p:sp>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22" name="Content Placeholder 4"/>
          <p:cNvSpPr>
            <a:spLocks noGrp="1"/>
          </p:cNvSpPr>
          <p:nvPr>
            <p:ph sz="quarter" idx="12"/>
          </p:nvPr>
        </p:nvSpPr>
        <p:spPr>
          <a:xfrm>
            <a:off x="698498" y="1449387"/>
            <a:ext cx="10774365" cy="4575175"/>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2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4" grpId="3"/>
      <p:bldP spid="4" grpId="4"/>
      <p:bldP spid="4" grpId="5"/>
      <p:bldP spid="4" grpId="6"/>
      <p:bldP spid="4" grpId="7"/>
      <p:bldP spid="4" grpId="8"/>
      <p:bldP spid="4" grpId="9"/>
      <p:bldP spid="4" grpId="10"/>
      <p:bldP spid="4" grpId="11"/>
      <p:bldP spid="4" grpId="12"/>
      <p:bldP spid="4" grpId="13"/>
      <p:bldP spid="4" grpId="14"/>
      <p:bldP spid="4" grpId="15"/>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5/75_slide">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92C340A-DDF3-C74C-B030-44D4B5431138}"/>
              </a:ext>
            </a:extLst>
          </p:cNvPr>
          <p:cNvSpPr txBox="1">
            <a:spLocks noChangeArrowheads="1"/>
          </p:cNvSpPr>
          <p:nvPr/>
        </p:nvSpPr>
        <p:spPr bwMode="auto">
          <a:xfrm>
            <a:off x="11233150" y="6672263"/>
            <a:ext cx="1201738"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a:latin typeface="Calibri Light" panose="020F0302020204030204" pitchFamily="34" charset="0"/>
                <a:cs typeface="Calibri Light" panose="020F0302020204030204" pitchFamily="34" charset="0"/>
              </a:rPr>
              <a:t>confidential</a:t>
            </a:r>
          </a:p>
        </p:txBody>
      </p:sp>
      <p:sp>
        <p:nvSpPr>
          <p:cNvPr id="9" name="Title 8"/>
          <p:cNvSpPr>
            <a:spLocks noGrp="1"/>
          </p:cNvSpPr>
          <p:nvPr>
            <p:ph type="title"/>
          </p:nvPr>
        </p:nvSpPr>
        <p:spPr>
          <a:xfrm>
            <a:off x="698500" y="572400"/>
            <a:ext cx="10936288" cy="667993"/>
          </a:xfrm>
          <a:prstGeom prst="rect">
            <a:avLst/>
          </a:prstGeom>
        </p:spPr>
        <p:txBody>
          <a:bodyPr lIns="0" tIns="0" rIns="0" bIns="0" anchor="ctr" anchorCtr="0"/>
          <a:lstStyle>
            <a:lvl1pPr>
              <a:lnSpc>
                <a:spcPct val="120000"/>
              </a:lnSpc>
              <a:defRPr sz="24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
        <p:nvSpPr>
          <p:cNvPr id="5" name="Content Placeholder 4"/>
          <p:cNvSpPr>
            <a:spLocks noGrp="1"/>
          </p:cNvSpPr>
          <p:nvPr>
            <p:ph sz="quarter" idx="11"/>
          </p:nvPr>
        </p:nvSpPr>
        <p:spPr>
          <a:xfrm>
            <a:off x="698499" y="1450800"/>
            <a:ext cx="3965627"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
        <p:nvSpPr>
          <p:cNvPr id="6" name="Content Placeholder 4"/>
          <p:cNvSpPr>
            <a:spLocks noGrp="1"/>
          </p:cNvSpPr>
          <p:nvPr>
            <p:ph sz="quarter" idx="12"/>
          </p:nvPr>
        </p:nvSpPr>
        <p:spPr>
          <a:xfrm>
            <a:off x="4996822" y="1450800"/>
            <a:ext cx="6637966" cy="4577873"/>
          </a:xfrm>
          <a:prstGeom prst="rect">
            <a:avLst/>
          </a:prstGeom>
        </p:spPr>
        <p:txBody>
          <a:bodyPr lIns="0" tIns="0" rIns="0" bIns="0"/>
          <a:lstStyle>
            <a:lvl1pPr>
              <a:lnSpc>
                <a:spcPct val="120000"/>
              </a:lnSpc>
              <a:defRPr sz="2000" b="0" i="0">
                <a:latin typeface="Calibri Light" charset="0"/>
                <a:ea typeface="Calibri Light" charset="0"/>
                <a:cs typeface="Calibri Light" charset="0"/>
              </a:defRPr>
            </a:lvl1pPr>
            <a:lvl2pPr>
              <a:lnSpc>
                <a:spcPct val="120000"/>
              </a:lnSpc>
              <a:defRPr sz="1800" b="0" i="0">
                <a:latin typeface="Calibri Light" charset="0"/>
                <a:ea typeface="Calibri Light" charset="0"/>
                <a:cs typeface="Calibri Light" charset="0"/>
              </a:defRPr>
            </a:lvl2pPr>
            <a:lvl3pPr>
              <a:lnSpc>
                <a:spcPct val="120000"/>
              </a:lnSpc>
              <a:defRPr sz="1800" b="0" i="0">
                <a:latin typeface="Calibri Light" charset="0"/>
                <a:ea typeface="Calibri Light" charset="0"/>
                <a:cs typeface="Calibri Light" charset="0"/>
              </a:defRPr>
            </a:lvl3pPr>
            <a:lvl4pPr>
              <a:defRPr sz="1600">
                <a:latin typeface="Verdana" charset="0"/>
                <a:ea typeface="Verdana" charset="0"/>
                <a:cs typeface="Verdana" charset="0"/>
              </a:defRPr>
            </a:lvl4pPr>
            <a:lvl5pPr>
              <a:defRPr sz="1600">
                <a:latin typeface="Verdana" charset="0"/>
                <a:ea typeface="Verdana" charset="0"/>
                <a:cs typeface="Verdana"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7279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6384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8499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144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1919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9288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259668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574792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5196840"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46412"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46412"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511076"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511076"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9934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165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8082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98948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343157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7417267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5701888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4104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952146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4240225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tx1">
                    <a:lumMod val="85000"/>
                    <a:lumOff val="1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tx1">
                    <a:lumMod val="65000"/>
                    <a:lumOff val="3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191562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58206"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60301"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60301"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73693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solidFill>
                  <a:srgbClr val="0F1419"/>
                </a:solidFill>
              </a:defRPr>
            </a:lvl1pPr>
          </a:lstStyle>
          <a:p>
            <a:r>
              <a:rPr lang="en-US" dirty="0"/>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34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solidFill>
                  <a:srgbClr val="0F1419"/>
                </a:solidFill>
              </a:defRPr>
            </a:lvl1pPr>
          </a:lstStyle>
          <a:p>
            <a:r>
              <a:rPr lang="en-US" dirty="0"/>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73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userDrawn="1"/>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dirty="0"/>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11828453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9794878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a:p>
        </p:txBody>
      </p:sp>
    </p:spTree>
    <p:extLst>
      <p:ext uri="{BB962C8B-B14F-4D97-AF65-F5344CB8AC3E}">
        <p14:creationId xmlns:p14="http://schemas.microsoft.com/office/powerpoint/2010/main" val="18250807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a:p>
        </p:txBody>
      </p:sp>
    </p:spTree>
    <p:extLst>
      <p:ext uri="{BB962C8B-B14F-4D97-AF65-F5344CB8AC3E}">
        <p14:creationId xmlns:p14="http://schemas.microsoft.com/office/powerpoint/2010/main" val="32185838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777323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772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58280"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59882"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59882"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59882"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92559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userDrawn="1"/>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577915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tx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264475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60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18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7.xml"/><Relationship Id="rId7"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3.xml"/><Relationship Id="rId7"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9983727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83" r:id="rId6"/>
    <p:sldLayoutId id="2147483785" r:id="rId7"/>
    <p:sldLayoutId id="2147483786" r:id="rId8"/>
    <p:sldLayoutId id="2147483812" r:id="rId9"/>
    <p:sldLayoutId id="2147483787" r:id="rId10"/>
    <p:sldLayoutId id="2147483788" r:id="rId11"/>
    <p:sldLayoutId id="2147483762" r:id="rId12"/>
    <p:sldLayoutId id="2147483808" r:id="rId13"/>
    <p:sldLayoutId id="2147483807" r:id="rId14"/>
    <p:sldLayoutId id="2147483806" r:id="rId15"/>
    <p:sldLayoutId id="2147483814" r:id="rId16"/>
    <p:sldLayoutId id="2147483790" r:id="rId17"/>
    <p:sldLayoutId id="2147483813" r:id="rId18"/>
    <p:sldLayoutId id="2147483740" r:id="rId19"/>
    <p:sldLayoutId id="2147483816" r:id="rId20"/>
    <p:sldLayoutId id="2147483819" r:id="rId21"/>
    <p:sldLayoutId id="2147483821" r:id="rId22"/>
    <p:sldLayoutId id="2147483822" r:id="rId23"/>
    <p:sldLayoutId id="2147483823" r:id="rId2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1128030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3" r:id="rId3"/>
    <p:sldLayoutId id="2147483734" r:id="rId4"/>
    <p:sldLayoutId id="2147483735" r:id="rId5"/>
    <p:sldLayoutId id="2147483760"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8" presetClass="entr" presetSubtype="3"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upRight)">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472092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7"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8" presetClass="entr" presetSubtype="3"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upRight)">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44245553"/>
      </p:ext>
    </p:extLst>
  </p:cSld>
  <p:clrMap bg1="lt1" tx1="dk1" bg2="lt2" tx2="dk2" accent1="accent1" accent2="accent2" accent3="accent3" accent4="accent4" accent5="accent5" accent6="accent6" hlink="hlink" folHlink="folHlink"/>
  <p:sldLayoutIdLst>
    <p:sldLayoutId id="2147483795" r:id="rId1"/>
    <p:sldLayoutId id="2147483797" r:id="rId2"/>
    <p:sldLayoutId id="2147483800" r:id="rId3"/>
    <p:sldLayoutId id="2147483801" r:id="rId4"/>
    <p:sldLayoutId id="2147483817" r:id="rId5"/>
    <p:sldLayoutId id="2147483802" r:id="rId6"/>
    <p:sldLayoutId id="2147483809" r:id="rId7"/>
    <p:sldLayoutId id="2147483810" r:id="rId8"/>
    <p:sldLayoutId id="2147483811" r:id="rId9"/>
    <p:sldLayoutId id="2147483803" r:id="rId10"/>
    <p:sldLayoutId id="2147483804"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9.tiff"/><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hyperlink" Target="https://www.dynatrace.com/support/help/how-to-use-dynatrace/entity-detection-and-naming/" TargetMode="Externa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39.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73BDD3C-82D9-B04E-A8DE-A825142C8052}"/>
              </a:ext>
            </a:extLst>
          </p:cNvPr>
          <p:cNvSpPr>
            <a:spLocks noGrp="1"/>
          </p:cNvSpPr>
          <p:nvPr>
            <p:ph type="body" sz="quarter" idx="33"/>
          </p:nvPr>
        </p:nvSpPr>
        <p:spPr>
          <a:xfrm>
            <a:off x="8500983" y="4850810"/>
            <a:ext cx="3575403" cy="1421437"/>
          </a:xfrm>
        </p:spPr>
        <p:txBody>
          <a:bodyPr>
            <a:noAutofit/>
          </a:bodyPr>
          <a:lstStyle/>
          <a:p>
            <a:r>
              <a:rPr lang="en-AU" altLang="en-US" sz="1800" dirty="0">
                <a:latin typeface="Calibri Light" panose="020F0302020204030204" pitchFamily="34" charset="0"/>
              </a:rPr>
              <a:t>Kevin Leng</a:t>
            </a:r>
            <a:endParaRPr lang="en-US" sz="1800" b="1" dirty="0">
              <a:latin typeface="Bernina Sans" pitchFamily="2" charset="77"/>
            </a:endParaRPr>
          </a:p>
          <a:p>
            <a:pPr>
              <a:lnSpc>
                <a:spcPts val="2800"/>
              </a:lnSpc>
              <a:spcBef>
                <a:spcPts val="1000"/>
              </a:spcBef>
              <a:buClr>
                <a:schemeClr val="accent1"/>
              </a:buClr>
            </a:pPr>
            <a:r>
              <a:rPr lang="en-GB" altLang="en-US" sz="1800" dirty="0">
                <a:latin typeface="Calibri Light" panose="020F0302020204030204" pitchFamily="34" charset="0"/>
              </a:rPr>
              <a:t>Dynatrace Guy</a:t>
            </a:r>
          </a:p>
        </p:txBody>
      </p:sp>
      <p:sp>
        <p:nvSpPr>
          <p:cNvPr id="3" name="Subtitle 2">
            <a:extLst>
              <a:ext uri="{FF2B5EF4-FFF2-40B4-BE49-F238E27FC236}">
                <a16:creationId xmlns:a16="http://schemas.microsoft.com/office/drawing/2014/main" id="{B632F3C4-33A6-284A-AFFA-F212D31C8E1B}"/>
              </a:ext>
            </a:extLst>
          </p:cNvPr>
          <p:cNvSpPr>
            <a:spLocks noGrp="1"/>
          </p:cNvSpPr>
          <p:nvPr>
            <p:ph type="subTitle" idx="1"/>
          </p:nvPr>
        </p:nvSpPr>
        <p:spPr/>
        <p:txBody>
          <a:bodyPr/>
          <a:lstStyle/>
          <a:p>
            <a:r>
              <a:rPr lang="en-US" dirty="0"/>
              <a:t>March 2019</a:t>
            </a:r>
          </a:p>
        </p:txBody>
      </p:sp>
      <p:pic>
        <p:nvPicPr>
          <p:cNvPr id="5" name="Picture Placeholder 4">
            <a:extLst>
              <a:ext uri="{FF2B5EF4-FFF2-40B4-BE49-F238E27FC236}">
                <a16:creationId xmlns:a16="http://schemas.microsoft.com/office/drawing/2014/main" id="{7F82960F-9045-664C-8517-1C724EA72C52}"/>
              </a:ext>
            </a:extLst>
          </p:cNvPr>
          <p:cNvPicPr>
            <a:picLocks noGrp="1" noChangeAspect="1"/>
          </p:cNvPicPr>
          <p:nvPr>
            <p:ph type="pic" sz="quarter" idx="37"/>
          </p:nvPr>
        </p:nvPicPr>
        <p:blipFill>
          <a:blip r:embed="rId2"/>
          <a:stretch>
            <a:fillRect/>
          </a:stretch>
        </p:blipFill>
        <p:spPr>
          <a:xfrm>
            <a:off x="8818429" y="1570413"/>
            <a:ext cx="3056400" cy="3056400"/>
          </a:xfrm>
        </p:spPr>
      </p:pic>
      <p:sp>
        <p:nvSpPr>
          <p:cNvPr id="103" name="Title 102">
            <a:extLst>
              <a:ext uri="{FF2B5EF4-FFF2-40B4-BE49-F238E27FC236}">
                <a16:creationId xmlns:a16="http://schemas.microsoft.com/office/drawing/2014/main" id="{2D64C39D-D806-0244-9865-D217526A910F}"/>
              </a:ext>
            </a:extLst>
          </p:cNvPr>
          <p:cNvSpPr>
            <a:spLocks noGrp="1"/>
          </p:cNvSpPr>
          <p:nvPr>
            <p:ph type="ctrTitle"/>
          </p:nvPr>
        </p:nvSpPr>
        <p:spPr>
          <a:xfrm>
            <a:off x="838199" y="602479"/>
            <a:ext cx="7769088" cy="2503494"/>
          </a:xfrm>
        </p:spPr>
        <p:txBody>
          <a:bodyPr/>
          <a:lstStyle/>
          <a:p>
            <a:r>
              <a:rPr lang="en-US" dirty="0"/>
              <a:t>Entity Detection &amp; Naming – Best Practice</a:t>
            </a:r>
          </a:p>
        </p:txBody>
      </p:sp>
    </p:spTree>
    <p:extLst>
      <p:ext uri="{BB962C8B-B14F-4D97-AF65-F5344CB8AC3E}">
        <p14:creationId xmlns:p14="http://schemas.microsoft.com/office/powerpoint/2010/main" val="3769811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048C9F1-4B66-604A-9007-D5A99538339D}"/>
              </a:ext>
            </a:extLst>
          </p:cNvPr>
          <p:cNvPicPr>
            <a:picLocks noChangeAspect="1"/>
          </p:cNvPicPr>
          <p:nvPr/>
        </p:nvPicPr>
        <p:blipFill>
          <a:blip r:embed="rId2"/>
          <a:stretch>
            <a:fillRect/>
          </a:stretch>
        </p:blipFill>
        <p:spPr>
          <a:xfrm>
            <a:off x="2494126" y="3874463"/>
            <a:ext cx="3251200" cy="3251200"/>
          </a:xfrm>
          <a:prstGeom prst="rect">
            <a:avLst/>
          </a:prstGeom>
        </p:spPr>
      </p:pic>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pPr fontAlgn="auto">
              <a:spcAft>
                <a:spcPts val="0"/>
              </a:spcAft>
              <a:defRPr/>
            </a:pPr>
            <a:r>
              <a:rPr lang="en-GB" dirty="0"/>
              <a:t>Host Groups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447038" y="1523999"/>
            <a:ext cx="2082788" cy="5334001"/>
          </a:xfrm>
        </p:spPr>
        <p:txBody>
          <a:bodyPr>
            <a:normAutofit/>
          </a:bodyPr>
          <a:lstStyle/>
          <a:p>
            <a:pPr algn="r">
              <a:spcBef>
                <a:spcPts val="4200"/>
              </a:spcBef>
            </a:pPr>
            <a:r>
              <a:rPr lang="en-US" sz="1500" b="1" dirty="0">
                <a:solidFill>
                  <a:srgbClr val="4D565A"/>
                </a:solidFill>
                <a:latin typeface="Bernina Sans" pitchFamily="2" charset="77"/>
                <a:cs typeface="Calibri" panose="020F0502020204030204" pitchFamily="34" charset="0"/>
              </a:rPr>
              <a:t>item 1</a:t>
            </a:r>
          </a:p>
          <a:p>
            <a:pPr algn="r">
              <a:spcBef>
                <a:spcPts val="4200"/>
              </a:spcBef>
            </a:pPr>
            <a:r>
              <a:rPr lang="en-US" sz="1500" b="1" dirty="0">
                <a:solidFill>
                  <a:schemeClr val="bg1"/>
                </a:solidFill>
                <a:latin typeface="Bernina Sans" pitchFamily="2" charset="77"/>
                <a:cs typeface="Calibri" panose="020F0502020204030204" pitchFamily="34" charset="0"/>
              </a:rPr>
              <a:t>item 2</a:t>
            </a:r>
          </a:p>
          <a:p>
            <a:pPr algn="r">
              <a:spcBef>
                <a:spcPts val="4200"/>
              </a:spcBef>
            </a:pPr>
            <a:r>
              <a:rPr lang="en-US" sz="1500" b="1" dirty="0">
                <a:solidFill>
                  <a:srgbClr val="4D565A"/>
                </a:solidFill>
                <a:latin typeface="Bernina Sans" pitchFamily="2" charset="77"/>
                <a:cs typeface="Calibri" panose="020F0502020204030204" pitchFamily="34" charset="0"/>
              </a:rPr>
              <a:t>item 3</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a:bodyPr>
          <a:lstStyle/>
          <a:p>
            <a:r>
              <a:rPr lang="en-US" dirty="0"/>
              <a:t>Agenda</a:t>
            </a:r>
          </a:p>
        </p:txBody>
      </p:sp>
      <p:cxnSp>
        <p:nvCxnSpPr>
          <p:cNvPr id="15" name="Straight Connector 14">
            <a:extLst>
              <a:ext uri="{FF2B5EF4-FFF2-40B4-BE49-F238E27FC236}">
                <a16:creationId xmlns:a16="http://schemas.microsoft.com/office/drawing/2014/main" id="{7CB1233A-AF85-B34E-8F73-6C7F8A141724}"/>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C1B3A301-6463-784F-BC64-FF97B3C661A8}"/>
              </a:ext>
            </a:extLst>
          </p:cNvPr>
          <p:cNvSpPr/>
          <p:nvPr/>
        </p:nvSpPr>
        <p:spPr>
          <a:xfrm rot="16200000">
            <a:off x="2547696" y="2453078"/>
            <a:ext cx="173736" cy="109728"/>
          </a:xfrm>
          <a:prstGeom prst="triangle">
            <a:avLst/>
          </a:prstGeom>
          <a:gradFill>
            <a:gsLst>
              <a:gs pos="0">
                <a:srgbClr val="1496FF"/>
              </a:gs>
              <a:gs pos="0">
                <a:srgbClr val="1496FF"/>
              </a:gs>
              <a:gs pos="100000">
                <a:srgbClr val="8A37D1"/>
              </a:gs>
            </a:gsLst>
            <a:lin ang="6600000" scaled="0"/>
          </a:gra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2" name="Picture 11">
            <a:extLst>
              <a:ext uri="{FF2B5EF4-FFF2-40B4-BE49-F238E27FC236}">
                <a16:creationId xmlns:a16="http://schemas.microsoft.com/office/drawing/2014/main" id="{EB9ABDAF-C6F6-1548-B052-B70330AEE88C}"/>
              </a:ext>
            </a:extLst>
          </p:cNvPr>
          <p:cNvPicPr>
            <a:picLocks noChangeAspect="1"/>
          </p:cNvPicPr>
          <p:nvPr/>
        </p:nvPicPr>
        <p:blipFill>
          <a:blip r:embed="rId2"/>
          <a:stretch>
            <a:fillRect/>
          </a:stretch>
        </p:blipFill>
        <p:spPr>
          <a:xfrm>
            <a:off x="2510511" y="1205392"/>
            <a:ext cx="3251200" cy="3251200"/>
          </a:xfrm>
          <a:prstGeom prst="rect">
            <a:avLst/>
          </a:prstGeom>
        </p:spPr>
      </p:pic>
      <p:pic>
        <p:nvPicPr>
          <p:cNvPr id="19" name="Picture 18">
            <a:extLst>
              <a:ext uri="{FF2B5EF4-FFF2-40B4-BE49-F238E27FC236}">
                <a16:creationId xmlns:a16="http://schemas.microsoft.com/office/drawing/2014/main" id="{96FF503B-4A58-8943-A539-711FC0C60229}"/>
              </a:ext>
            </a:extLst>
          </p:cNvPr>
          <p:cNvPicPr>
            <a:picLocks noChangeAspect="1"/>
          </p:cNvPicPr>
          <p:nvPr/>
        </p:nvPicPr>
        <p:blipFill>
          <a:blip r:embed="rId2"/>
          <a:stretch>
            <a:fillRect/>
          </a:stretch>
        </p:blipFill>
        <p:spPr>
          <a:xfrm>
            <a:off x="3922252" y="3874463"/>
            <a:ext cx="3251200" cy="3251200"/>
          </a:xfrm>
          <a:prstGeom prst="rect">
            <a:avLst/>
          </a:prstGeom>
        </p:spPr>
      </p:pic>
      <p:pic>
        <p:nvPicPr>
          <p:cNvPr id="20" name="Picture 19">
            <a:extLst>
              <a:ext uri="{FF2B5EF4-FFF2-40B4-BE49-F238E27FC236}">
                <a16:creationId xmlns:a16="http://schemas.microsoft.com/office/drawing/2014/main" id="{C823F4E5-28B0-AE40-8C66-DBE24975AC17}"/>
              </a:ext>
            </a:extLst>
          </p:cNvPr>
          <p:cNvPicPr>
            <a:picLocks noChangeAspect="1"/>
          </p:cNvPicPr>
          <p:nvPr/>
        </p:nvPicPr>
        <p:blipFill>
          <a:blip r:embed="rId2"/>
          <a:stretch>
            <a:fillRect/>
          </a:stretch>
        </p:blipFill>
        <p:spPr>
          <a:xfrm>
            <a:off x="3938017" y="1197018"/>
            <a:ext cx="3251200" cy="3251200"/>
          </a:xfrm>
          <a:prstGeom prst="rect">
            <a:avLst/>
          </a:prstGeom>
        </p:spPr>
      </p:pic>
      <p:pic>
        <p:nvPicPr>
          <p:cNvPr id="22" name="Picture 21">
            <a:extLst>
              <a:ext uri="{FF2B5EF4-FFF2-40B4-BE49-F238E27FC236}">
                <a16:creationId xmlns:a16="http://schemas.microsoft.com/office/drawing/2014/main" id="{E58FB187-426C-4140-A2AD-64996A33179E}"/>
              </a:ext>
            </a:extLst>
          </p:cNvPr>
          <p:cNvPicPr>
            <a:picLocks noChangeAspect="1"/>
          </p:cNvPicPr>
          <p:nvPr/>
        </p:nvPicPr>
        <p:blipFill>
          <a:blip r:embed="rId2"/>
          <a:stretch>
            <a:fillRect/>
          </a:stretch>
        </p:blipFill>
        <p:spPr>
          <a:xfrm>
            <a:off x="8697109" y="4867274"/>
            <a:ext cx="3251200" cy="3251200"/>
          </a:xfrm>
          <a:prstGeom prst="rect">
            <a:avLst/>
          </a:prstGeom>
        </p:spPr>
      </p:pic>
      <p:pic>
        <p:nvPicPr>
          <p:cNvPr id="23" name="Picture 22">
            <a:extLst>
              <a:ext uri="{FF2B5EF4-FFF2-40B4-BE49-F238E27FC236}">
                <a16:creationId xmlns:a16="http://schemas.microsoft.com/office/drawing/2014/main" id="{05F398F1-0899-2841-8C95-7524E9BA2A61}"/>
              </a:ext>
            </a:extLst>
          </p:cNvPr>
          <p:cNvPicPr>
            <a:picLocks noChangeAspect="1"/>
          </p:cNvPicPr>
          <p:nvPr/>
        </p:nvPicPr>
        <p:blipFill>
          <a:blip r:embed="rId2"/>
          <a:stretch>
            <a:fillRect/>
          </a:stretch>
        </p:blipFill>
        <p:spPr>
          <a:xfrm>
            <a:off x="7986700" y="1213766"/>
            <a:ext cx="3251200" cy="3251200"/>
          </a:xfrm>
          <a:prstGeom prst="rect">
            <a:avLst/>
          </a:prstGeom>
        </p:spPr>
      </p:pic>
      <p:pic>
        <p:nvPicPr>
          <p:cNvPr id="24" name="Picture 23">
            <a:extLst>
              <a:ext uri="{FF2B5EF4-FFF2-40B4-BE49-F238E27FC236}">
                <a16:creationId xmlns:a16="http://schemas.microsoft.com/office/drawing/2014/main" id="{CC166CDC-701E-8A4E-9E8F-55E2E996A60B}"/>
              </a:ext>
            </a:extLst>
          </p:cNvPr>
          <p:cNvPicPr>
            <a:picLocks noChangeAspect="1"/>
          </p:cNvPicPr>
          <p:nvPr/>
        </p:nvPicPr>
        <p:blipFill>
          <a:blip r:embed="rId2"/>
          <a:stretch>
            <a:fillRect/>
          </a:stretch>
        </p:blipFill>
        <p:spPr>
          <a:xfrm>
            <a:off x="6715719" y="1222140"/>
            <a:ext cx="3251200" cy="3251200"/>
          </a:xfrm>
          <a:prstGeom prst="rect">
            <a:avLst/>
          </a:prstGeom>
        </p:spPr>
      </p:pic>
      <p:pic>
        <p:nvPicPr>
          <p:cNvPr id="25" name="Picture 24">
            <a:extLst>
              <a:ext uri="{FF2B5EF4-FFF2-40B4-BE49-F238E27FC236}">
                <a16:creationId xmlns:a16="http://schemas.microsoft.com/office/drawing/2014/main" id="{C72BC37E-2913-0D4D-9B9A-2038587C32A4}"/>
              </a:ext>
            </a:extLst>
          </p:cNvPr>
          <p:cNvPicPr>
            <a:picLocks noChangeAspect="1"/>
          </p:cNvPicPr>
          <p:nvPr/>
        </p:nvPicPr>
        <p:blipFill>
          <a:blip r:embed="rId2"/>
          <a:stretch>
            <a:fillRect/>
          </a:stretch>
        </p:blipFill>
        <p:spPr>
          <a:xfrm>
            <a:off x="9218249" y="1213766"/>
            <a:ext cx="3251200" cy="3251200"/>
          </a:xfrm>
          <a:prstGeom prst="rect">
            <a:avLst/>
          </a:prstGeom>
        </p:spPr>
      </p:pic>
    </p:spTree>
    <p:extLst>
      <p:ext uri="{BB962C8B-B14F-4D97-AF65-F5344CB8AC3E}">
        <p14:creationId xmlns:p14="http://schemas.microsoft.com/office/powerpoint/2010/main" val="81263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B4318EE4-03A1-2F4D-B14A-70D11AA006B2}"/>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Why would I need a Host Group?</a:t>
            </a:r>
          </a:p>
        </p:txBody>
      </p:sp>
      <p:sp>
        <p:nvSpPr>
          <p:cNvPr id="104450" name="Content Placeholder 2">
            <a:extLst>
              <a:ext uri="{FF2B5EF4-FFF2-40B4-BE49-F238E27FC236}">
                <a16:creationId xmlns:a16="http://schemas.microsoft.com/office/drawing/2014/main" id="{4871C22B-58FE-8248-AAF9-96AE36E820A3}"/>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latin typeface="Calibri Light" panose="020F0302020204030204" pitchFamily="34" charset="0"/>
                <a:cs typeface="Calibri Light" panose="020F0302020204030204" pitchFamily="34" charset="0"/>
              </a:rPr>
              <a:t>Environments are getting larger and larger, often spanning different data centers and multiple applications</a:t>
            </a:r>
          </a:p>
          <a:p>
            <a:r>
              <a:rPr lang="en-US" altLang="en-US">
                <a:latin typeface="Calibri Light" panose="020F0302020204030204" pitchFamily="34" charset="0"/>
                <a:cs typeface="Calibri Light" panose="020F0302020204030204" pitchFamily="34" charset="0"/>
              </a:rPr>
              <a:t>This increases the need for segmenting a large environment into different groups and configuring each group differently</a:t>
            </a:r>
          </a:p>
          <a:p>
            <a:pPr lvl="1"/>
            <a:endParaRPr lang="en-US" altLang="en-US">
              <a:latin typeface="Calibri Light" panose="020F0302020204030204" pitchFamily="34" charset="0"/>
              <a:cs typeface="Calibri Light" panose="020F0302020204030204" pitchFamily="34" charset="0"/>
            </a:endParaRPr>
          </a:p>
          <a:p>
            <a:r>
              <a:rPr lang="en-US" altLang="en-US">
                <a:latin typeface="Calibri Light" panose="020F0302020204030204" pitchFamily="34" charset="0"/>
                <a:cs typeface="Calibri Light" panose="020F0302020204030204" pitchFamily="34" charset="0"/>
              </a:rPr>
              <a:t>Use Cases</a:t>
            </a:r>
          </a:p>
          <a:p>
            <a:pPr lvl="1"/>
            <a:r>
              <a:rPr lang="en-US" altLang="en-US">
                <a:latin typeface="Calibri Light" panose="020F0302020204030204" pitchFamily="34" charset="0"/>
                <a:cs typeface="Calibri Light" panose="020F0302020204030204" pitchFamily="34" charset="0"/>
              </a:rPr>
              <a:t>Monitoring multiple environments of the same application in the same environment (DEV, INT, PRD)</a:t>
            </a:r>
          </a:p>
          <a:p>
            <a:pPr lvl="1"/>
            <a:r>
              <a:rPr lang="en-US" altLang="en-US">
                <a:latin typeface="Calibri Light" panose="020F0302020204030204" pitchFamily="34" charset="0"/>
                <a:cs typeface="Calibri Light" panose="020F0302020204030204" pitchFamily="34" charset="0"/>
              </a:rPr>
              <a:t>Need to split process groups automatically, without defining environment variables per host/process</a:t>
            </a:r>
          </a:p>
        </p:txBody>
      </p:sp>
    </p:spTree>
    <p:extLst>
      <p:ext uri="{BB962C8B-B14F-4D97-AF65-F5344CB8AC3E}">
        <p14:creationId xmlns:p14="http://schemas.microsoft.com/office/powerpoint/2010/main" val="246836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6AF0F4E2-0C3E-E445-957C-973E66380BD0}"/>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How to Configure</a:t>
            </a:r>
          </a:p>
        </p:txBody>
      </p:sp>
      <p:sp>
        <p:nvSpPr>
          <p:cNvPr id="105474" name="Content Placeholder 2">
            <a:extLst>
              <a:ext uri="{FF2B5EF4-FFF2-40B4-BE49-F238E27FC236}">
                <a16:creationId xmlns:a16="http://schemas.microsoft.com/office/drawing/2014/main" id="{F54F6AE8-E814-8643-8140-AE0A4F20CCC3}"/>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latin typeface="Calibri Light" panose="020F0302020204030204" pitchFamily="34" charset="0"/>
                <a:cs typeface="Calibri Light" panose="020F0302020204030204" pitchFamily="34" charset="0"/>
              </a:rPr>
              <a:t>A host can </a:t>
            </a:r>
            <a:r>
              <a:rPr lang="en-US" altLang="en-US" b="1" u="sng">
                <a:latin typeface="Calibri Light" panose="020F0302020204030204" pitchFamily="34" charset="0"/>
                <a:cs typeface="Calibri Light" panose="020F0302020204030204" pitchFamily="34" charset="0"/>
              </a:rPr>
              <a:t>only</a:t>
            </a:r>
            <a:r>
              <a:rPr lang="en-US" altLang="en-US">
                <a:latin typeface="Calibri Light" panose="020F0302020204030204" pitchFamily="34" charset="0"/>
                <a:cs typeface="Calibri Light" panose="020F0302020204030204" pitchFamily="34" charset="0"/>
              </a:rPr>
              <a:t> be assigned to a host group at the time of installing the OneAgent</a:t>
            </a:r>
          </a:p>
          <a:p>
            <a:pPr lvl="1"/>
            <a:r>
              <a:rPr lang="en-US" altLang="en-US">
                <a:latin typeface="Calibri Light" panose="020F0302020204030204" pitchFamily="34" charset="0"/>
                <a:cs typeface="Calibri Light" panose="020F0302020204030204" pitchFamily="34" charset="0"/>
              </a:rPr>
              <a:t>The Linux installer has a new installation option for that</a:t>
            </a:r>
          </a:p>
          <a:p>
            <a:pPr lvl="2"/>
            <a:r>
              <a:rPr lang="en-US" altLang="en-US" b="1">
                <a:latin typeface="Calibri Light" panose="020F0302020204030204" pitchFamily="34" charset="0"/>
                <a:cs typeface="Calibri Light" panose="020F0302020204030204" pitchFamily="34" charset="0"/>
              </a:rPr>
              <a:t>HOST_GROUP=MyHostGroup</a:t>
            </a:r>
          </a:p>
          <a:p>
            <a:pPr lvl="1"/>
            <a:r>
              <a:rPr lang="en-US" altLang="en-US">
                <a:latin typeface="Calibri Light" panose="020F0302020204030204" pitchFamily="34" charset="0"/>
                <a:cs typeface="Calibri Light" panose="020F0302020204030204" pitchFamily="34" charset="0"/>
              </a:rPr>
              <a:t>The Windows installer asks for the host group</a:t>
            </a:r>
          </a:p>
          <a:p>
            <a:r>
              <a:rPr lang="en-US" altLang="en-US">
                <a:latin typeface="Calibri Light" panose="020F0302020204030204" pitchFamily="34" charset="0"/>
                <a:cs typeface="Calibri Light" panose="020F0302020204030204" pitchFamily="34" charset="0"/>
              </a:rPr>
              <a:t>After the installation is complete the host group is statically assigned to the host</a:t>
            </a:r>
          </a:p>
          <a:p>
            <a:r>
              <a:rPr lang="en-US" altLang="en-US">
                <a:latin typeface="Calibri Light" panose="020F0302020204030204" pitchFamily="34" charset="0"/>
                <a:cs typeface="Calibri Light" panose="020F0302020204030204" pitchFamily="34" charset="0"/>
              </a:rPr>
              <a:t>Each host belongs to at most one host group and the host group can only be changed by re-installing the agent</a:t>
            </a:r>
          </a:p>
        </p:txBody>
      </p:sp>
    </p:spTree>
    <p:extLst>
      <p:ext uri="{BB962C8B-B14F-4D97-AF65-F5344CB8AC3E}">
        <p14:creationId xmlns:p14="http://schemas.microsoft.com/office/powerpoint/2010/main" val="552993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a:extLst>
              <a:ext uri="{FF2B5EF4-FFF2-40B4-BE49-F238E27FC236}">
                <a16:creationId xmlns:a16="http://schemas.microsoft.com/office/drawing/2014/main" id="{6033A0AE-2594-6E47-A77D-7E2467520315}"/>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Host Groups</a:t>
            </a:r>
          </a:p>
        </p:txBody>
      </p:sp>
      <p:pic>
        <p:nvPicPr>
          <p:cNvPr id="106498" name="Content Placeholder 3">
            <a:extLst>
              <a:ext uri="{FF2B5EF4-FFF2-40B4-BE49-F238E27FC236}">
                <a16:creationId xmlns:a16="http://schemas.microsoft.com/office/drawing/2014/main" id="{5A5FC79F-1A36-F64D-99C2-1167F4A3B69E}"/>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3538538" y="1449388"/>
            <a:ext cx="5094287"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1144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a:extLst>
              <a:ext uri="{FF2B5EF4-FFF2-40B4-BE49-F238E27FC236}">
                <a16:creationId xmlns:a16="http://schemas.microsoft.com/office/drawing/2014/main" id="{8F05A5B0-2D58-A843-8B85-6530A6BD8E6F}"/>
              </a:ext>
            </a:extLst>
          </p:cNvPr>
          <p:cNvSpPr>
            <a:spLocks noGrp="1" noChangeArrowheads="1"/>
          </p:cNvSpPr>
          <p:nvPr>
            <p:ph type="title"/>
          </p:nvPr>
        </p:nvSpPr>
        <p:spPr bwMode="auto">
          <a:xfrm>
            <a:off x="698500" y="573088"/>
            <a:ext cx="10936288" cy="666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How does it affect the monitoring?</a:t>
            </a:r>
          </a:p>
        </p:txBody>
      </p:sp>
      <p:sp>
        <p:nvSpPr>
          <p:cNvPr id="107522" name="Content Placeholder 2">
            <a:extLst>
              <a:ext uri="{FF2B5EF4-FFF2-40B4-BE49-F238E27FC236}">
                <a16:creationId xmlns:a16="http://schemas.microsoft.com/office/drawing/2014/main" id="{860EDEE0-9A23-8147-978F-CA759D7CFAFA}"/>
              </a:ext>
            </a:extLst>
          </p:cNvPr>
          <p:cNvSpPr>
            <a:spLocks noGrp="1" noChangeArrowheads="1"/>
          </p:cNvSpPr>
          <p:nvPr>
            <p:ph sz="quarter" idx="11"/>
          </p:nvPr>
        </p:nvSpPr>
        <p:spPr bwMode="auto">
          <a:xfrm>
            <a:off x="698500" y="1450975"/>
            <a:ext cx="3965575" cy="4578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latin typeface="Calibri Light" panose="020F0302020204030204" pitchFamily="34" charset="0"/>
                <a:cs typeface="Calibri Light" panose="020F0302020204030204" pitchFamily="34" charset="0"/>
              </a:rPr>
              <a:t>Hosts can now be configured on the host group level</a:t>
            </a:r>
          </a:p>
          <a:p>
            <a:r>
              <a:rPr lang="en-US" altLang="en-US">
                <a:latin typeface="Calibri Light" panose="020F0302020204030204" pitchFamily="34" charset="0"/>
                <a:cs typeface="Calibri Light" panose="020F0302020204030204" pitchFamily="34" charset="0"/>
              </a:rPr>
              <a:t>This makes changing settings for a large number of hosts much easier</a:t>
            </a:r>
          </a:p>
          <a:p>
            <a:r>
              <a:rPr lang="en-US" altLang="en-US">
                <a:latin typeface="Calibri Light" panose="020F0302020204030204" pitchFamily="34" charset="0"/>
                <a:cs typeface="Calibri Light" panose="020F0302020204030204" pitchFamily="34" charset="0"/>
              </a:rPr>
              <a:t>You can define alerting thresholds and agent update settings on a per host group</a:t>
            </a:r>
          </a:p>
          <a:p>
            <a:endParaRPr lang="en-US" altLang="en-US">
              <a:latin typeface="Calibri Light" panose="020F0302020204030204" pitchFamily="34" charset="0"/>
              <a:cs typeface="Calibri Light" panose="020F0302020204030204" pitchFamily="34" charset="0"/>
            </a:endParaRPr>
          </a:p>
        </p:txBody>
      </p:sp>
      <p:pic>
        <p:nvPicPr>
          <p:cNvPr id="107523" name="Content Placeholder 5">
            <a:extLst>
              <a:ext uri="{FF2B5EF4-FFF2-40B4-BE49-F238E27FC236}">
                <a16:creationId xmlns:a16="http://schemas.microsoft.com/office/drawing/2014/main" id="{35F48BB6-301C-9046-B20C-7A5BAA0E2E63}"/>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4997450" y="1797050"/>
            <a:ext cx="6637338"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7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C1844AB5-B5DD-E84A-B9D5-95AAFA67A705}"/>
              </a:ext>
            </a:extLst>
          </p:cNvPr>
          <p:cNvSpPr>
            <a:spLocks noGrp="1" noChangeArrowheads="1"/>
          </p:cNvSpPr>
          <p:nvPr>
            <p:ph type="title"/>
          </p:nvPr>
        </p:nvSpPr>
        <p:spPr bwMode="auto">
          <a:xfrm>
            <a:off x="698500" y="573088"/>
            <a:ext cx="10936288" cy="666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How does it affect the monitoring?</a:t>
            </a:r>
          </a:p>
        </p:txBody>
      </p:sp>
      <p:sp>
        <p:nvSpPr>
          <p:cNvPr id="108546" name="Content Placeholder 2">
            <a:extLst>
              <a:ext uri="{FF2B5EF4-FFF2-40B4-BE49-F238E27FC236}">
                <a16:creationId xmlns:a16="http://schemas.microsoft.com/office/drawing/2014/main" id="{A7334280-A229-7E4D-A00C-AEFEC19098E0}"/>
              </a:ext>
            </a:extLst>
          </p:cNvPr>
          <p:cNvSpPr>
            <a:spLocks noGrp="1" noChangeArrowheads="1"/>
          </p:cNvSpPr>
          <p:nvPr>
            <p:ph sz="quarter" idx="11"/>
          </p:nvPr>
        </p:nvSpPr>
        <p:spPr bwMode="auto">
          <a:xfrm>
            <a:off x="698500" y="1450975"/>
            <a:ext cx="3965575" cy="4578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latin typeface="Calibri Light" panose="020F0302020204030204" pitchFamily="34" charset="0"/>
                <a:cs typeface="Calibri Light" panose="020F0302020204030204" pitchFamily="34" charset="0"/>
              </a:rPr>
              <a:t>You can also define the OneAgent update settings and even trigger the update of all OneAgent installations of a host group</a:t>
            </a:r>
          </a:p>
          <a:p>
            <a:endParaRPr lang="en-US" altLang="en-US">
              <a:latin typeface="Calibri Light" panose="020F0302020204030204" pitchFamily="34" charset="0"/>
              <a:cs typeface="Calibri Light" panose="020F0302020204030204" pitchFamily="34" charset="0"/>
            </a:endParaRPr>
          </a:p>
        </p:txBody>
      </p:sp>
      <p:pic>
        <p:nvPicPr>
          <p:cNvPr id="108547" name="Content Placeholder 4">
            <a:extLst>
              <a:ext uri="{FF2B5EF4-FFF2-40B4-BE49-F238E27FC236}">
                <a16:creationId xmlns:a16="http://schemas.microsoft.com/office/drawing/2014/main" id="{3C5EC243-E658-6A4E-9311-3C79B54E647B}"/>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4997450" y="2157413"/>
            <a:ext cx="6637338" cy="316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1288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a:extLst>
              <a:ext uri="{FF2B5EF4-FFF2-40B4-BE49-F238E27FC236}">
                <a16:creationId xmlns:a16="http://schemas.microsoft.com/office/drawing/2014/main" id="{696CBAAC-7B42-E14C-B8E9-E0E269EBE430}"/>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How does it affect the monitoring?</a:t>
            </a:r>
          </a:p>
        </p:txBody>
      </p:sp>
      <p:sp>
        <p:nvSpPr>
          <p:cNvPr id="109570" name="Content Placeholder 2">
            <a:extLst>
              <a:ext uri="{FF2B5EF4-FFF2-40B4-BE49-F238E27FC236}">
                <a16:creationId xmlns:a16="http://schemas.microsoft.com/office/drawing/2014/main" id="{4877A87C-B263-454F-A2A7-6758466D3EA0}"/>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latin typeface="Calibri Light" panose="020F0302020204030204" pitchFamily="34" charset="0"/>
                <a:cs typeface="Calibri Light" panose="020F0302020204030204" pitchFamily="34" charset="0"/>
              </a:rPr>
              <a:t>Additionally, host groups affect how process groups are detected</a:t>
            </a:r>
          </a:p>
          <a:p>
            <a:r>
              <a:rPr lang="en-US" altLang="en-US">
                <a:latin typeface="Calibri Light" panose="020F0302020204030204" pitchFamily="34" charset="0"/>
                <a:cs typeface="Calibri Light" panose="020F0302020204030204" pitchFamily="34" charset="0"/>
              </a:rPr>
              <a:t>When the same process is running in two different host groups, Dynatrace will create one process group for each host group</a:t>
            </a:r>
          </a:p>
          <a:p>
            <a:r>
              <a:rPr lang="en-US" altLang="en-US">
                <a:latin typeface="Calibri Light" panose="020F0302020204030204" pitchFamily="34" charset="0"/>
                <a:cs typeface="Calibri Light" panose="020F0302020204030204" pitchFamily="34" charset="0"/>
              </a:rPr>
              <a:t>This means you can also configure process groups differently, depending on which host group they are running in</a:t>
            </a:r>
          </a:p>
          <a:p>
            <a:r>
              <a:rPr lang="en-US" altLang="en-US">
                <a:latin typeface="Calibri Light" panose="020F0302020204030204" pitchFamily="34" charset="0"/>
                <a:cs typeface="Calibri Light" panose="020F0302020204030204" pitchFamily="34" charset="0"/>
              </a:rPr>
              <a:t>Consequently also services will be separated per host group</a:t>
            </a:r>
          </a:p>
          <a:p>
            <a:r>
              <a:rPr lang="en-US" altLang="en-US">
                <a:latin typeface="Calibri Light" panose="020F0302020204030204" pitchFamily="34" charset="0"/>
                <a:cs typeface="Calibri Light" panose="020F0302020204030204" pitchFamily="34" charset="0"/>
              </a:rPr>
              <a:t>You can configure services differently per host group</a:t>
            </a:r>
          </a:p>
          <a:p>
            <a:endParaRPr lang="en-US" alt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87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7A21F32F-D547-7C4A-8283-121AD122754D}"/>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How does it affect the monitoring?</a:t>
            </a:r>
          </a:p>
        </p:txBody>
      </p:sp>
      <p:sp>
        <p:nvSpPr>
          <p:cNvPr id="110594" name="Content Placeholder 2">
            <a:extLst>
              <a:ext uri="{FF2B5EF4-FFF2-40B4-BE49-F238E27FC236}">
                <a16:creationId xmlns:a16="http://schemas.microsoft.com/office/drawing/2014/main" id="{85251DE2-F788-CB42-A270-AEF9FA68777D}"/>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latin typeface="Calibri Light" panose="020F0302020204030204" pitchFamily="34" charset="0"/>
                <a:cs typeface="Calibri Light" panose="020F0302020204030204" pitchFamily="34" charset="0"/>
              </a:rPr>
              <a:t>Host groups can also be used in tagging rules and for defining Management Zones so you can apply additional context information to the different entities in Dynatrace based on host groups</a:t>
            </a:r>
          </a:p>
          <a:p>
            <a:endParaRPr lang="en-US" altLang="en-US">
              <a:latin typeface="Calibri Light" panose="020F0302020204030204" pitchFamily="34" charset="0"/>
              <a:cs typeface="Calibri Light" panose="020F0302020204030204" pitchFamily="34" charset="0"/>
            </a:endParaRPr>
          </a:p>
        </p:txBody>
      </p:sp>
      <p:pic>
        <p:nvPicPr>
          <p:cNvPr id="110595" name="Picture 3">
            <a:extLst>
              <a:ext uri="{FF2B5EF4-FFF2-40B4-BE49-F238E27FC236}">
                <a16:creationId xmlns:a16="http://schemas.microsoft.com/office/drawing/2014/main" id="{3535B7A8-54B0-454E-98F7-C1E48C76F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238" y="2811463"/>
            <a:ext cx="58293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575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0BFF-16C6-5F46-9373-0C0BAD705E1B}"/>
              </a:ext>
            </a:extLst>
          </p:cNvPr>
          <p:cNvSpPr>
            <a:spLocks noGrp="1"/>
          </p:cNvSpPr>
          <p:nvPr>
            <p:ph type="title"/>
          </p:nvPr>
        </p:nvSpPr>
        <p:spPr/>
        <p:txBody>
          <a:bodyPr>
            <a:normAutofit/>
          </a:bodyPr>
          <a:lstStyle/>
          <a:p>
            <a:r>
              <a:rPr lang="en-US" dirty="0"/>
              <a:t>Hands On: Host Groups</a:t>
            </a:r>
          </a:p>
        </p:txBody>
      </p:sp>
    </p:spTree>
    <p:extLst>
      <p:ext uri="{BB962C8B-B14F-4D97-AF65-F5344CB8AC3E}">
        <p14:creationId xmlns:p14="http://schemas.microsoft.com/office/powerpoint/2010/main" val="56494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9205A865-BE06-C349-BE79-D5C2468AC35E}"/>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dirty="0">
                <a:latin typeface="Calibri Light" panose="020F0302020204030204" pitchFamily="34" charset="0"/>
                <a:cs typeface="Calibri Light" panose="020F0302020204030204" pitchFamily="34" charset="0"/>
              </a:rPr>
              <a:t>Hands On: Host Groups</a:t>
            </a:r>
          </a:p>
        </p:txBody>
      </p:sp>
      <p:sp>
        <p:nvSpPr>
          <p:cNvPr id="114690" name="Content Placeholder 2">
            <a:extLst>
              <a:ext uri="{FF2B5EF4-FFF2-40B4-BE49-F238E27FC236}">
                <a16:creationId xmlns:a16="http://schemas.microsoft.com/office/drawing/2014/main" id="{F54602BF-A245-B548-A076-AA2344A2511B}"/>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b="1" i="1" dirty="0">
                <a:latin typeface="Calibri Light" panose="020F0302020204030204" pitchFamily="34" charset="0"/>
                <a:cs typeface="Calibri Light" panose="020F0302020204030204" pitchFamily="34" charset="0"/>
              </a:rPr>
              <a:t>Goal</a:t>
            </a:r>
            <a:r>
              <a:rPr lang="en-US" altLang="en-US" dirty="0">
                <a:latin typeface="Calibri Light" panose="020F0302020204030204" pitchFamily="34" charset="0"/>
                <a:cs typeface="Calibri Light" panose="020F0302020204030204" pitchFamily="34" charset="0"/>
              </a:rPr>
              <a:t>: Install OneAgent on your production &amp; test hosts with appropriate host groups</a:t>
            </a:r>
          </a:p>
          <a:p>
            <a:r>
              <a:rPr lang="en-US" altLang="en-US" b="1" i="1" dirty="0">
                <a:latin typeface="Calibri Light" panose="020F0302020204030204" pitchFamily="34" charset="0"/>
                <a:cs typeface="Calibri Light" panose="020F0302020204030204" pitchFamily="34" charset="0"/>
              </a:rPr>
              <a:t>Steps:</a:t>
            </a:r>
          </a:p>
          <a:p>
            <a:pPr lvl="1"/>
            <a:r>
              <a:rPr lang="en-US" altLang="en-US" dirty="0">
                <a:latin typeface="Calibri Light" panose="020F0302020204030204" pitchFamily="34" charset="0"/>
                <a:cs typeface="Calibri Light" panose="020F0302020204030204" pitchFamily="34" charset="0"/>
              </a:rPr>
              <a:t>Download MSI package</a:t>
            </a:r>
          </a:p>
          <a:p>
            <a:pPr lvl="1"/>
            <a:r>
              <a:rPr lang="en-US" altLang="en-US" dirty="0">
                <a:latin typeface="Calibri Light" panose="020F0302020204030204" pitchFamily="34" charset="0"/>
                <a:cs typeface="Calibri Light" panose="020F0302020204030204" pitchFamily="34" charset="0"/>
              </a:rPr>
              <a:t>Modify the </a:t>
            </a:r>
            <a:r>
              <a:rPr lang="en-GB" altLang="en-US" dirty="0">
                <a:latin typeface="Calibri Light" panose="020F0302020204030204" pitchFamily="34" charset="0"/>
                <a:cs typeface="Calibri Light" panose="020F0302020204030204" pitchFamily="34" charset="0"/>
              </a:rPr>
              <a:t>Exercise 1 – AgentInstall.bat  file with the appropriate information. The appropriate info can be found in the intall.bat file contained in the MSI package</a:t>
            </a:r>
          </a:p>
          <a:p>
            <a:pPr lvl="1"/>
            <a:r>
              <a:rPr lang="en-GB" altLang="en-US" dirty="0">
                <a:latin typeface="Calibri Light" panose="020F0302020204030204" pitchFamily="34" charset="0"/>
                <a:cs typeface="Calibri Light" panose="020F0302020204030204" pitchFamily="34" charset="0"/>
              </a:rPr>
              <a:t>Run the Exercise 1 – AgentInstall.bat  file on both hosts</a:t>
            </a:r>
          </a:p>
          <a:p>
            <a:pPr lvl="1"/>
            <a:r>
              <a:rPr lang="en-GB" altLang="en-US" dirty="0">
                <a:latin typeface="Calibri Light" panose="020F0302020204030204" pitchFamily="34" charset="0"/>
                <a:cs typeface="Calibri Light" panose="020F0302020204030204" pitchFamily="34" charset="0"/>
              </a:rPr>
              <a:t>Check the deployment on the Deployment Status page</a:t>
            </a:r>
            <a:endParaRPr lang="en-US" altLang="en-US" dirty="0">
              <a:latin typeface="Calibri Light" panose="020F0302020204030204" pitchFamily="34" charset="0"/>
              <a:cs typeface="Calibri Light" panose="020F0302020204030204" pitchFamily="34" charset="0"/>
            </a:endParaRPr>
          </a:p>
          <a:p>
            <a:pPr lvl="1"/>
            <a:endParaRPr lang="en-US"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24034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E02463DE-F180-4A4B-A57F-90238FE46EB9}"/>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dirty="0">
                <a:latin typeface="Calibri Light" panose="020F0302020204030204" pitchFamily="34" charset="0"/>
                <a:cs typeface="Calibri Light" panose="020F0302020204030204" pitchFamily="34" charset="0"/>
              </a:rPr>
              <a:t>Agenda</a:t>
            </a:r>
          </a:p>
        </p:txBody>
      </p:sp>
      <p:sp>
        <p:nvSpPr>
          <p:cNvPr id="3" name="Content Placeholder 2">
            <a:extLst>
              <a:ext uri="{FF2B5EF4-FFF2-40B4-BE49-F238E27FC236}">
                <a16:creationId xmlns:a16="http://schemas.microsoft.com/office/drawing/2014/main" id="{0161ECF1-1D13-934C-AB53-B29677DF74A2}"/>
              </a:ext>
            </a:extLst>
          </p:cNvPr>
          <p:cNvSpPr>
            <a:spLocks noGrp="1"/>
          </p:cNvSpPr>
          <p:nvPr>
            <p:ph sz="quarter" idx="12"/>
          </p:nvPr>
        </p:nvSpPr>
        <p:spPr>
          <a:xfrm>
            <a:off x="698500" y="1449388"/>
            <a:ext cx="10774363" cy="4575175"/>
          </a:xfrm>
        </p:spPr>
        <p:txBody>
          <a:bodyPr>
            <a:normAutofit/>
          </a:bodyPr>
          <a:lstStyle/>
          <a:p>
            <a:pPr fontAlgn="auto">
              <a:spcAft>
                <a:spcPts val="0"/>
              </a:spcAft>
              <a:buFont typeface="Wingdings" charset="2"/>
              <a:buChar char="§"/>
              <a:defRPr/>
            </a:pPr>
            <a:r>
              <a:rPr lang="en-GB" dirty="0"/>
              <a:t>Custom agent installation</a:t>
            </a:r>
          </a:p>
          <a:p>
            <a:pPr fontAlgn="auto">
              <a:spcAft>
                <a:spcPts val="0"/>
              </a:spcAft>
              <a:buFont typeface="Wingdings" charset="2"/>
              <a:buChar char="§"/>
              <a:defRPr/>
            </a:pPr>
            <a:r>
              <a:rPr lang="en-GB" dirty="0"/>
              <a:t>Host Groups</a:t>
            </a:r>
          </a:p>
          <a:p>
            <a:pPr fontAlgn="auto">
              <a:spcAft>
                <a:spcPts val="0"/>
              </a:spcAft>
              <a:buFont typeface="Wingdings" charset="2"/>
              <a:buChar char="§"/>
              <a:defRPr/>
            </a:pPr>
            <a:r>
              <a:rPr lang="en-GB" dirty="0"/>
              <a:t>Management Zones</a:t>
            </a:r>
          </a:p>
          <a:p>
            <a:pPr>
              <a:buFont typeface="Wingdings" charset="2"/>
              <a:buChar char="§"/>
              <a:defRPr/>
            </a:pPr>
            <a:r>
              <a:rPr lang="en-US" dirty="0"/>
              <a:t>WebSphere Pitfalls</a:t>
            </a:r>
            <a:endParaRPr lang="en-GB" dirty="0"/>
          </a:p>
          <a:p>
            <a:pPr fontAlgn="auto">
              <a:spcAft>
                <a:spcPts val="0"/>
              </a:spcAft>
              <a:buFont typeface="Wingdings" charset="2"/>
              <a:buChar char="§"/>
              <a:defRPr/>
            </a:pPr>
            <a:r>
              <a:rPr lang="en-GB" dirty="0"/>
              <a:t>Q&amp;A</a:t>
            </a:r>
          </a:p>
          <a:p>
            <a:pPr fontAlgn="auto">
              <a:spcAft>
                <a:spcPts val="0"/>
              </a:spcAft>
              <a:buFont typeface="Wingdings" charset="2"/>
              <a:buChar char="§"/>
              <a:defRPr/>
            </a:pPr>
            <a:endParaRPr lang="en-US" dirty="0"/>
          </a:p>
        </p:txBody>
      </p:sp>
    </p:spTree>
    <p:extLst>
      <p:ext uri="{BB962C8B-B14F-4D97-AF65-F5344CB8AC3E}">
        <p14:creationId xmlns:p14="http://schemas.microsoft.com/office/powerpoint/2010/main" val="84698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9205A865-BE06-C349-BE79-D5C2468AC35E}"/>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dirty="0">
                <a:latin typeface="Calibri Light" panose="020F0302020204030204" pitchFamily="34" charset="0"/>
                <a:cs typeface="Calibri Light" panose="020F0302020204030204" pitchFamily="34" charset="0"/>
              </a:rPr>
              <a:t>Hands On: Host Groups</a:t>
            </a:r>
          </a:p>
        </p:txBody>
      </p:sp>
      <p:sp>
        <p:nvSpPr>
          <p:cNvPr id="114690" name="Content Placeholder 2">
            <a:extLst>
              <a:ext uri="{FF2B5EF4-FFF2-40B4-BE49-F238E27FC236}">
                <a16:creationId xmlns:a16="http://schemas.microsoft.com/office/drawing/2014/main" id="{F54602BF-A245-B548-A076-AA2344A2511B}"/>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b="1" i="1" dirty="0">
                <a:latin typeface="Calibri Light" panose="020F0302020204030204" pitchFamily="34" charset="0"/>
                <a:cs typeface="Calibri Light" panose="020F0302020204030204" pitchFamily="34" charset="0"/>
              </a:rPr>
              <a:t>Goal</a:t>
            </a:r>
            <a:r>
              <a:rPr lang="en-US" altLang="en-US" dirty="0">
                <a:latin typeface="Calibri Light" panose="020F0302020204030204" pitchFamily="34" charset="0"/>
                <a:cs typeface="Calibri Light" panose="020F0302020204030204" pitchFamily="34" charset="0"/>
              </a:rPr>
              <a:t>: Install OneAgent on your production &amp; test hosts with appropriate host groups</a:t>
            </a:r>
          </a:p>
          <a:p>
            <a:r>
              <a:rPr lang="en-US" altLang="en-US" b="1" i="1" dirty="0">
                <a:latin typeface="Calibri Light" panose="020F0302020204030204" pitchFamily="34" charset="0"/>
                <a:cs typeface="Calibri Light" panose="020F0302020204030204" pitchFamily="34" charset="0"/>
              </a:rPr>
              <a:t>Steps:  https://github.com/KevLeng/ConfigurationAPI-HandsOn</a:t>
            </a:r>
          </a:p>
          <a:p>
            <a:pPr lvl="1"/>
            <a:r>
              <a:rPr lang="en-US" altLang="en-US" dirty="0">
                <a:latin typeface="Calibri Light" panose="020F0302020204030204" pitchFamily="34" charset="0"/>
                <a:cs typeface="Calibri Light" panose="020F0302020204030204" pitchFamily="34" charset="0"/>
              </a:rPr>
              <a:t>Follow Steps in Lab </a:t>
            </a:r>
            <a:r>
              <a:rPr lang="en-AU" altLang="en-US" dirty="0">
                <a:latin typeface="Calibri Light" panose="020F0302020204030204" pitchFamily="34" charset="0"/>
                <a:cs typeface="Calibri Light" panose="020F0302020204030204" pitchFamily="34" charset="0"/>
              </a:rPr>
              <a:t>1</a:t>
            </a:r>
          </a:p>
          <a:p>
            <a:pPr lvl="1"/>
            <a:endParaRPr lang="en-AU" altLang="en-US" dirty="0">
              <a:latin typeface="Calibri Light" panose="020F0302020204030204" pitchFamily="34" charset="0"/>
              <a:cs typeface="Calibri Light" panose="020F0302020204030204" pitchFamily="34" charset="0"/>
            </a:endParaRPr>
          </a:p>
          <a:p>
            <a:pPr lvl="1"/>
            <a:endParaRPr lang="en-US"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9549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D37405AB-2F13-AB45-9982-083FE337DDEC}"/>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Hands On: OneAgent</a:t>
            </a:r>
          </a:p>
        </p:txBody>
      </p:sp>
      <p:pic>
        <p:nvPicPr>
          <p:cNvPr id="116738" name="Content Placeholder 3">
            <a:extLst>
              <a:ext uri="{FF2B5EF4-FFF2-40B4-BE49-F238E27FC236}">
                <a16:creationId xmlns:a16="http://schemas.microsoft.com/office/drawing/2014/main" id="{B69B3CA5-E9F6-0140-8383-E2426ED3227C}"/>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2560638" y="2073275"/>
            <a:ext cx="7048500" cy="332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337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FD87FB2A-7CB8-1E40-8322-6481F2F8E77F}"/>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Hands On: OneAgent</a:t>
            </a:r>
          </a:p>
        </p:txBody>
      </p:sp>
      <p:grpSp>
        <p:nvGrpSpPr>
          <p:cNvPr id="2" name="Group 1">
            <a:extLst>
              <a:ext uri="{FF2B5EF4-FFF2-40B4-BE49-F238E27FC236}">
                <a16:creationId xmlns:a16="http://schemas.microsoft.com/office/drawing/2014/main" id="{DACE4915-23EC-4EB4-BDA8-B57252BF83AE}"/>
              </a:ext>
            </a:extLst>
          </p:cNvPr>
          <p:cNvGrpSpPr/>
          <p:nvPr/>
        </p:nvGrpSpPr>
        <p:grpSpPr>
          <a:xfrm>
            <a:off x="1854200" y="1239838"/>
            <a:ext cx="8462963" cy="7607300"/>
            <a:chOff x="1854200" y="1239838"/>
            <a:chExt cx="8462963" cy="7607300"/>
          </a:xfrm>
        </p:grpSpPr>
        <p:pic>
          <p:nvPicPr>
            <p:cNvPr id="117762" name="Picture 4">
              <a:extLst>
                <a:ext uri="{FF2B5EF4-FFF2-40B4-BE49-F238E27FC236}">
                  <a16:creationId xmlns:a16="http://schemas.microsoft.com/office/drawing/2014/main" id="{E8865049-ABDA-754D-BE9E-D1FA483FD7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200" y="1239838"/>
              <a:ext cx="8462963" cy="76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CAF7F56-902B-6047-BC05-8F74BBD3663A}"/>
                </a:ext>
              </a:extLst>
            </p:cNvPr>
            <p:cNvSpPr/>
            <p:nvPr/>
          </p:nvSpPr>
          <p:spPr>
            <a:xfrm>
              <a:off x="2106613" y="5778500"/>
              <a:ext cx="2638425" cy="860425"/>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anchor="ctr"/>
            <a:lstStyle/>
            <a:p>
              <a:pPr algn="ctr" eaLnBrk="1" fontAlgn="auto" hangingPunct="1">
                <a:spcBef>
                  <a:spcPts val="0"/>
                </a:spcBef>
                <a:spcAft>
                  <a:spcPts val="0"/>
                </a:spcAft>
                <a:defRPr/>
              </a:pPr>
              <a:endParaRPr lang="en-GB" dirty="0">
                <a:latin typeface="Calibri Light" charset="0"/>
                <a:ea typeface="Calibri Light" charset="0"/>
                <a:cs typeface="Calibri Light" charset="0"/>
              </a:endParaRPr>
            </a:p>
          </p:txBody>
        </p:sp>
      </p:grpSp>
    </p:spTree>
    <p:extLst>
      <p:ext uri="{BB962C8B-B14F-4D97-AF65-F5344CB8AC3E}">
        <p14:creationId xmlns:p14="http://schemas.microsoft.com/office/powerpoint/2010/main" val="4164480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E8A86EFF-6577-1844-8A62-FCCB62ADAB3D}"/>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Hands On: OneAgent</a:t>
            </a:r>
          </a:p>
        </p:txBody>
      </p:sp>
      <p:sp>
        <p:nvSpPr>
          <p:cNvPr id="10" name="TextBox 9">
            <a:extLst>
              <a:ext uri="{FF2B5EF4-FFF2-40B4-BE49-F238E27FC236}">
                <a16:creationId xmlns:a16="http://schemas.microsoft.com/office/drawing/2014/main" id="{1F36AD56-2273-444A-8D9D-83F69D21F126}"/>
              </a:ext>
            </a:extLst>
          </p:cNvPr>
          <p:cNvSpPr txBox="1"/>
          <p:nvPr/>
        </p:nvSpPr>
        <p:spPr>
          <a:xfrm>
            <a:off x="490538" y="1749425"/>
            <a:ext cx="0" cy="0"/>
          </a:xfrm>
          <a:prstGeom prst="rect">
            <a:avLst/>
          </a:prstGeom>
          <a:noFill/>
        </p:spPr>
        <p:txBody>
          <a:bodyPr wrap="none" lIns="0" tIns="0" rIns="0" bIns="0">
            <a:normAutofit fontScale="25000" lnSpcReduction="20000"/>
          </a:bodyPr>
          <a:lstStyle/>
          <a:p>
            <a:pPr eaLnBrk="1" fontAlgn="auto" hangingPunct="1">
              <a:lnSpc>
                <a:spcPct val="120000"/>
              </a:lnSpc>
              <a:spcBef>
                <a:spcPts val="0"/>
              </a:spcBef>
              <a:spcAft>
                <a:spcPts val="0"/>
              </a:spcAft>
              <a:defRPr/>
            </a:pPr>
            <a:endParaRPr lang="en-GB" dirty="0">
              <a:latin typeface="Calibri Light" charset="0"/>
              <a:ea typeface="Calibri Light" charset="0"/>
              <a:cs typeface="Calibri Light" charset="0"/>
            </a:endParaRPr>
          </a:p>
        </p:txBody>
      </p:sp>
      <p:pic>
        <p:nvPicPr>
          <p:cNvPr id="9" name="Content Placeholder 8">
            <a:extLst>
              <a:ext uri="{FF2B5EF4-FFF2-40B4-BE49-F238E27FC236}">
                <a16:creationId xmlns:a16="http://schemas.microsoft.com/office/drawing/2014/main" id="{A3E60D2D-FB2A-48AA-A632-41A7E0998DF5}"/>
              </a:ext>
            </a:extLst>
          </p:cNvPr>
          <p:cNvPicPr>
            <a:picLocks noGrp="1" noChangeAspect="1"/>
          </p:cNvPicPr>
          <p:nvPr>
            <p:ph sz="quarter" idx="12"/>
          </p:nvPr>
        </p:nvPicPr>
        <p:blipFill>
          <a:blip r:embed="rId2"/>
          <a:stretch>
            <a:fillRect/>
          </a:stretch>
        </p:blipFill>
        <p:spPr>
          <a:xfrm>
            <a:off x="698500" y="1710909"/>
            <a:ext cx="10774363" cy="4052133"/>
          </a:xfrm>
        </p:spPr>
      </p:pic>
    </p:spTree>
    <p:extLst>
      <p:ext uri="{BB962C8B-B14F-4D97-AF65-F5344CB8AC3E}">
        <p14:creationId xmlns:p14="http://schemas.microsoft.com/office/powerpoint/2010/main" val="3287604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ACAB9BCB-9CC1-3142-92D9-83B710C933D2}"/>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Hands On: OneAgent</a:t>
            </a:r>
          </a:p>
        </p:txBody>
      </p:sp>
      <p:pic>
        <p:nvPicPr>
          <p:cNvPr id="119810" name="Content Placeholder 3">
            <a:extLst>
              <a:ext uri="{FF2B5EF4-FFF2-40B4-BE49-F238E27FC236}">
                <a16:creationId xmlns:a16="http://schemas.microsoft.com/office/drawing/2014/main" id="{F0AF1169-9A83-9647-BDDE-1BE0F2433C5E}"/>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373813" y="571500"/>
            <a:ext cx="4533900" cy="6088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EB07ABA-0D39-CA44-9A2E-9B8BE828ABD8}"/>
              </a:ext>
            </a:extLst>
          </p:cNvPr>
          <p:cNvSpPr txBox="1"/>
          <p:nvPr/>
        </p:nvSpPr>
        <p:spPr>
          <a:xfrm>
            <a:off x="698500" y="1417638"/>
            <a:ext cx="5145088" cy="4665662"/>
          </a:xfrm>
          <a:prstGeom prst="rect">
            <a:avLst/>
          </a:prstGeom>
          <a:noFill/>
        </p:spPr>
        <p:txBody>
          <a:bodyPr lIns="0" tIns="0" rIns="0" bIns="0">
            <a:normAutofit/>
          </a:bodyPr>
          <a:lstStyle/>
          <a:p>
            <a:pPr marL="228600" indent="-228600" eaLnBrk="1" fontAlgn="auto" hangingPunct="1">
              <a:lnSpc>
                <a:spcPct val="120000"/>
              </a:lnSpc>
              <a:spcBef>
                <a:spcPts val="1000"/>
              </a:spcBef>
              <a:spcAft>
                <a:spcPts val="0"/>
              </a:spcAft>
              <a:buClr>
                <a:schemeClr val="accent1"/>
              </a:buClr>
              <a:buFont typeface="Wingdings" charset="2"/>
              <a:buChar char="§"/>
              <a:defRPr/>
            </a:pPr>
            <a:r>
              <a:rPr lang="en-GB" sz="2000" dirty="0">
                <a:solidFill>
                  <a:schemeClr val="bg1">
                    <a:lumMod val="95000"/>
                  </a:schemeClr>
                </a:solidFill>
                <a:latin typeface="Calibri Light" charset="0"/>
                <a:cs typeface="Calibri Light" charset="0"/>
              </a:rPr>
              <a:t>Right click on the Exercise1 – </a:t>
            </a:r>
            <a:r>
              <a:rPr lang="en-GB" sz="2000" dirty="0" err="1">
                <a:solidFill>
                  <a:schemeClr val="bg1">
                    <a:lumMod val="95000"/>
                  </a:schemeClr>
                </a:solidFill>
                <a:latin typeface="Calibri Light" charset="0"/>
                <a:cs typeface="Calibri Light" charset="0"/>
              </a:rPr>
              <a:t>AgentInstall.bat</a:t>
            </a:r>
            <a:r>
              <a:rPr lang="en-GB" sz="2000" dirty="0">
                <a:solidFill>
                  <a:schemeClr val="bg1">
                    <a:lumMod val="95000"/>
                  </a:schemeClr>
                </a:solidFill>
                <a:latin typeface="Calibri Light" charset="0"/>
                <a:cs typeface="Calibri Light" charset="0"/>
              </a:rPr>
              <a:t> file</a:t>
            </a:r>
          </a:p>
          <a:p>
            <a:pPr marL="228600" indent="-228600" eaLnBrk="1" fontAlgn="auto" hangingPunct="1">
              <a:lnSpc>
                <a:spcPct val="120000"/>
              </a:lnSpc>
              <a:spcBef>
                <a:spcPts val="1000"/>
              </a:spcBef>
              <a:spcAft>
                <a:spcPts val="0"/>
              </a:spcAft>
              <a:buClr>
                <a:schemeClr val="accent1"/>
              </a:buClr>
              <a:buFont typeface="Wingdings" charset="2"/>
              <a:buChar char="§"/>
              <a:defRPr/>
            </a:pPr>
            <a:r>
              <a:rPr lang="en-GB" sz="2000" dirty="0">
                <a:solidFill>
                  <a:schemeClr val="bg1">
                    <a:lumMod val="95000"/>
                  </a:schemeClr>
                </a:solidFill>
                <a:latin typeface="Calibri Light" charset="0"/>
                <a:cs typeface="Calibri Light" charset="0"/>
              </a:rPr>
              <a:t>Select Run as administrator</a:t>
            </a:r>
          </a:p>
          <a:p>
            <a:pPr eaLnBrk="1" fontAlgn="auto" hangingPunct="1">
              <a:lnSpc>
                <a:spcPct val="120000"/>
              </a:lnSpc>
              <a:spcBef>
                <a:spcPts val="0"/>
              </a:spcBef>
              <a:spcAft>
                <a:spcPts val="0"/>
              </a:spcAft>
              <a:defRPr/>
            </a:pPr>
            <a:endParaRPr lang="en-GB" dirty="0">
              <a:solidFill>
                <a:schemeClr val="bg1">
                  <a:lumMod val="95000"/>
                </a:scheme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3724775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848046F0-43F2-3B43-A414-74FA70C5D1C6}"/>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Hands On: OneAgent</a:t>
            </a:r>
          </a:p>
        </p:txBody>
      </p:sp>
      <p:pic>
        <p:nvPicPr>
          <p:cNvPr id="120834" name="Content Placeholder 3">
            <a:extLst>
              <a:ext uri="{FF2B5EF4-FFF2-40B4-BE49-F238E27FC236}">
                <a16:creationId xmlns:a16="http://schemas.microsoft.com/office/drawing/2014/main" id="{D283FA90-5157-7546-AA68-0CEAEECA1178}"/>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71450" y="1809750"/>
            <a:ext cx="11849100" cy="3611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69856CF-94E2-EF46-8F34-91CC9D06566B}"/>
              </a:ext>
            </a:extLst>
          </p:cNvPr>
          <p:cNvSpPr/>
          <p:nvPr/>
        </p:nvSpPr>
        <p:spPr>
          <a:xfrm>
            <a:off x="6084888" y="3300413"/>
            <a:ext cx="2014537" cy="315912"/>
          </a:xfrm>
          <a:prstGeom prst="rect">
            <a:avLst/>
          </a:prstGeom>
          <a:solidFill>
            <a:srgbClr val="000000"/>
          </a:solidFill>
          <a:ln>
            <a:solidFill>
              <a:srgbClr val="000000"/>
            </a:solidFill>
          </a:ln>
        </p:spPr>
        <p:style>
          <a:lnRef idx="3">
            <a:schemeClr val="lt1"/>
          </a:lnRef>
          <a:fillRef idx="1">
            <a:schemeClr val="dk1"/>
          </a:fillRef>
          <a:effectRef idx="1">
            <a:schemeClr val="dk1"/>
          </a:effectRef>
          <a:fontRef idx="minor">
            <a:schemeClr val="lt1"/>
          </a:fontRef>
        </p:style>
        <p:txBody>
          <a:bodyPr anchor="ctr"/>
          <a:lstStyle/>
          <a:p>
            <a:pPr algn="ctr" eaLnBrk="1" fontAlgn="auto" hangingPunct="1">
              <a:spcBef>
                <a:spcPts val="0"/>
              </a:spcBef>
              <a:spcAft>
                <a:spcPts val="0"/>
              </a:spcAft>
              <a:defRPr/>
            </a:pPr>
            <a:endParaRPr lang="en-GB" dirty="0">
              <a:latin typeface="Calibri Light" charset="0"/>
              <a:ea typeface="Calibri Light" charset="0"/>
              <a:cs typeface="Calibri Light" charset="0"/>
            </a:endParaRPr>
          </a:p>
        </p:txBody>
      </p:sp>
      <p:sp>
        <p:nvSpPr>
          <p:cNvPr id="5" name="Rectangle 4">
            <a:extLst>
              <a:ext uri="{FF2B5EF4-FFF2-40B4-BE49-F238E27FC236}">
                <a16:creationId xmlns:a16="http://schemas.microsoft.com/office/drawing/2014/main" id="{28AFB249-A659-674E-A979-15A07E964D1A}"/>
              </a:ext>
            </a:extLst>
          </p:cNvPr>
          <p:cNvSpPr/>
          <p:nvPr/>
        </p:nvSpPr>
        <p:spPr>
          <a:xfrm>
            <a:off x="4581525" y="3660775"/>
            <a:ext cx="2014538" cy="315913"/>
          </a:xfrm>
          <a:prstGeom prst="rect">
            <a:avLst/>
          </a:prstGeom>
          <a:solidFill>
            <a:srgbClr val="000000"/>
          </a:solidFill>
          <a:ln>
            <a:solidFill>
              <a:srgbClr val="000000"/>
            </a:solidFill>
          </a:ln>
        </p:spPr>
        <p:style>
          <a:lnRef idx="3">
            <a:schemeClr val="lt1"/>
          </a:lnRef>
          <a:fillRef idx="1">
            <a:schemeClr val="dk1"/>
          </a:fillRef>
          <a:effectRef idx="1">
            <a:schemeClr val="dk1"/>
          </a:effectRef>
          <a:fontRef idx="minor">
            <a:schemeClr val="lt1"/>
          </a:fontRef>
        </p:style>
        <p:txBody>
          <a:bodyPr anchor="ctr"/>
          <a:lstStyle/>
          <a:p>
            <a:pPr algn="ctr" eaLnBrk="1" fontAlgn="auto" hangingPunct="1">
              <a:spcBef>
                <a:spcPts val="0"/>
              </a:spcBef>
              <a:spcAft>
                <a:spcPts val="0"/>
              </a:spcAft>
              <a:defRPr/>
            </a:pPr>
            <a:endParaRPr lang="en-GB" dirty="0">
              <a:latin typeface="Calibri Light" charset="0"/>
              <a:ea typeface="Calibri Light" charset="0"/>
              <a:cs typeface="Calibri Light" charset="0"/>
            </a:endParaRPr>
          </a:p>
        </p:txBody>
      </p:sp>
    </p:spTree>
    <p:extLst>
      <p:ext uri="{BB962C8B-B14F-4D97-AF65-F5344CB8AC3E}">
        <p14:creationId xmlns:p14="http://schemas.microsoft.com/office/powerpoint/2010/main" val="900957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a:extLst>
              <a:ext uri="{FF2B5EF4-FFF2-40B4-BE49-F238E27FC236}">
                <a16:creationId xmlns:a16="http://schemas.microsoft.com/office/drawing/2014/main" id="{B0BA437B-7211-CA47-9FFE-2E8C242FF31A}"/>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Hands On: OneAgent</a:t>
            </a:r>
          </a:p>
        </p:txBody>
      </p:sp>
      <p:pic>
        <p:nvPicPr>
          <p:cNvPr id="121858" name="Content Placeholder 6">
            <a:extLst>
              <a:ext uri="{FF2B5EF4-FFF2-40B4-BE49-F238E27FC236}">
                <a16:creationId xmlns:a16="http://schemas.microsoft.com/office/drawing/2014/main" id="{F8B98464-71D0-D545-BA75-EEA2DB3F490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77788" y="1330325"/>
            <a:ext cx="12015787" cy="4197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4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a:extLst>
              <a:ext uri="{FF2B5EF4-FFF2-40B4-BE49-F238E27FC236}">
                <a16:creationId xmlns:a16="http://schemas.microsoft.com/office/drawing/2014/main" id="{E1DD216E-FBCF-8443-A161-4CC72EA4CC51}"/>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Gather the required settings</a:t>
            </a:r>
          </a:p>
        </p:txBody>
      </p:sp>
      <p:sp>
        <p:nvSpPr>
          <p:cNvPr id="111618" name="Content Placeholder 2">
            <a:extLst>
              <a:ext uri="{FF2B5EF4-FFF2-40B4-BE49-F238E27FC236}">
                <a16:creationId xmlns:a16="http://schemas.microsoft.com/office/drawing/2014/main" id="{0827E16E-43A9-B840-B0C1-E088A6407BFC}"/>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GB" altLang="en-US">
                <a:latin typeface="Calibri Light" panose="020F0302020204030204" pitchFamily="34" charset="0"/>
                <a:cs typeface="Calibri Light" panose="020F0302020204030204" pitchFamily="34" charset="0"/>
              </a:rPr>
              <a:t>Cluster Domain - mvv888.dynatrace-managed.com (same for everyone)</a:t>
            </a:r>
          </a:p>
          <a:p>
            <a:r>
              <a:rPr lang="en-GB" altLang="en-US">
                <a:latin typeface="Calibri Light" panose="020F0302020204030204" pitchFamily="34" charset="0"/>
                <a:cs typeface="Calibri Light" panose="020F0302020204030204" pitchFamily="34" charset="0"/>
              </a:rPr>
              <a:t>Environment ID – trainingattendee……… (use your unique value)</a:t>
            </a:r>
          </a:p>
          <a:p>
            <a:r>
              <a:rPr lang="en-GB" altLang="en-US">
                <a:latin typeface="Calibri Light" panose="020F0302020204030204" pitchFamily="34" charset="0"/>
                <a:cs typeface="Calibri Light" panose="020F0302020204030204" pitchFamily="34" charset="0"/>
              </a:rPr>
              <a:t>Installer API Token - (use your unique value)</a:t>
            </a:r>
          </a:p>
          <a:p>
            <a:endParaRPr lang="en-GB" altLang="en-US">
              <a:latin typeface="Calibri Light" panose="020F0302020204030204" pitchFamily="34" charset="0"/>
              <a:cs typeface="Calibri Light" panose="020F0302020204030204" pitchFamily="34" charset="0"/>
            </a:endParaRPr>
          </a:p>
          <a:p>
            <a:r>
              <a:rPr lang="en-GB" altLang="en-US">
                <a:latin typeface="Calibri Light" panose="020F0302020204030204" pitchFamily="34" charset="0"/>
                <a:cs typeface="Calibri Light" panose="020F0302020204030204" pitchFamily="34" charset="0"/>
              </a:rPr>
              <a:t>https://{your-domain}/e/{your-environment-id}/api/v1/deployment/installer/agent/connectioninfo?Api-Token=&lt;API_TOKEN&gt;</a:t>
            </a:r>
            <a:endParaRPr lang="en-US" alt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9444414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pPr fontAlgn="auto">
              <a:spcAft>
                <a:spcPts val="0"/>
              </a:spcAft>
              <a:defRPr/>
            </a:pPr>
            <a:r>
              <a:rPr lang="en-GB" dirty="0"/>
              <a:t>Tagging</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447038" y="1523999"/>
            <a:ext cx="2082788" cy="5334001"/>
          </a:xfrm>
        </p:spPr>
        <p:txBody>
          <a:bodyPr>
            <a:normAutofit/>
          </a:bodyPr>
          <a:lstStyle/>
          <a:p>
            <a:pPr algn="r">
              <a:spcBef>
                <a:spcPts val="4200"/>
              </a:spcBef>
            </a:pPr>
            <a:r>
              <a:rPr lang="en-US" sz="1500" b="1" dirty="0">
                <a:solidFill>
                  <a:srgbClr val="4D565A"/>
                </a:solidFill>
                <a:latin typeface="Bernina Sans" pitchFamily="2" charset="77"/>
                <a:cs typeface="Calibri" panose="020F0502020204030204" pitchFamily="34" charset="0"/>
              </a:rPr>
              <a:t>item 1</a:t>
            </a:r>
          </a:p>
          <a:p>
            <a:pPr algn="r">
              <a:spcBef>
                <a:spcPts val="4200"/>
              </a:spcBef>
            </a:pPr>
            <a:r>
              <a:rPr lang="en-US" sz="1500" b="1" dirty="0">
                <a:solidFill>
                  <a:srgbClr val="4D565A"/>
                </a:solidFill>
                <a:latin typeface="Bernina Sans" pitchFamily="2" charset="77"/>
                <a:cs typeface="Calibri" panose="020F0502020204030204" pitchFamily="34" charset="0"/>
              </a:rPr>
              <a:t>item 2</a:t>
            </a:r>
          </a:p>
          <a:p>
            <a:pPr algn="r">
              <a:spcBef>
                <a:spcPts val="4200"/>
              </a:spcBef>
            </a:pPr>
            <a:r>
              <a:rPr lang="en-US" sz="1500" b="1" dirty="0">
                <a:solidFill>
                  <a:schemeClr val="bg1">
                    <a:lumMod val="95000"/>
                  </a:schemeClr>
                </a:solidFill>
                <a:latin typeface="Bernina Sans" pitchFamily="2" charset="77"/>
                <a:cs typeface="Calibri" panose="020F0502020204030204" pitchFamily="34" charset="0"/>
              </a:rPr>
              <a:t>item 3</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a:bodyPr>
          <a:lstStyle/>
          <a:p>
            <a:r>
              <a:rPr lang="en-US" dirty="0"/>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3261264"/>
            <a:ext cx="173736" cy="109728"/>
          </a:xfrm>
          <a:prstGeom prst="triangle">
            <a:avLst/>
          </a:prstGeom>
          <a:gradFill>
            <a:gsLst>
              <a:gs pos="0">
                <a:srgbClr val="1496FF"/>
              </a:gs>
              <a:gs pos="0">
                <a:srgbClr val="1496FF"/>
              </a:gs>
              <a:gs pos="100000">
                <a:srgbClr val="8A37D1"/>
              </a:gs>
            </a:gsLst>
            <a:lin ang="6600000" scaled="0"/>
          </a:gra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 name="Picture 5">
            <a:extLst>
              <a:ext uri="{FF2B5EF4-FFF2-40B4-BE49-F238E27FC236}">
                <a16:creationId xmlns:a16="http://schemas.microsoft.com/office/drawing/2014/main" id="{2DB539B5-B90F-FC45-B386-0CA1476E230F}"/>
              </a:ext>
            </a:extLst>
          </p:cNvPr>
          <p:cNvPicPr>
            <a:picLocks noChangeAspect="1"/>
          </p:cNvPicPr>
          <p:nvPr/>
        </p:nvPicPr>
        <p:blipFill>
          <a:blip r:embed="rId2"/>
          <a:stretch>
            <a:fillRect/>
          </a:stretch>
        </p:blipFill>
        <p:spPr>
          <a:xfrm>
            <a:off x="4892516" y="1697737"/>
            <a:ext cx="5160263" cy="5160263"/>
          </a:xfrm>
          <a:prstGeom prst="rect">
            <a:avLst/>
          </a:prstGeom>
        </p:spPr>
      </p:pic>
      <p:pic>
        <p:nvPicPr>
          <p:cNvPr id="7" name="Picture 6">
            <a:extLst>
              <a:ext uri="{FF2B5EF4-FFF2-40B4-BE49-F238E27FC236}">
                <a16:creationId xmlns:a16="http://schemas.microsoft.com/office/drawing/2014/main" id="{4F9DBCDB-9D8B-E844-AFA2-0CE59659A0BA}"/>
              </a:ext>
            </a:extLst>
          </p:cNvPr>
          <p:cNvPicPr>
            <a:picLocks noChangeAspect="1"/>
          </p:cNvPicPr>
          <p:nvPr/>
        </p:nvPicPr>
        <p:blipFill>
          <a:blip r:embed="rId3"/>
          <a:stretch>
            <a:fillRect/>
          </a:stretch>
        </p:blipFill>
        <p:spPr>
          <a:xfrm>
            <a:off x="7213600" y="3979041"/>
            <a:ext cx="3251200" cy="3251200"/>
          </a:xfrm>
          <a:prstGeom prst="rect">
            <a:avLst/>
          </a:prstGeom>
        </p:spPr>
      </p:pic>
      <p:sp>
        <p:nvSpPr>
          <p:cNvPr id="9" name="TextBox 8">
            <a:extLst>
              <a:ext uri="{FF2B5EF4-FFF2-40B4-BE49-F238E27FC236}">
                <a16:creationId xmlns:a16="http://schemas.microsoft.com/office/drawing/2014/main" id="{3468AD8C-19B9-1644-9E8A-A9FCF59C7DA4}"/>
              </a:ext>
            </a:extLst>
          </p:cNvPr>
          <p:cNvSpPr txBox="1"/>
          <p:nvPr/>
        </p:nvSpPr>
        <p:spPr>
          <a:xfrm rot="2667897">
            <a:off x="8039402" y="5066032"/>
            <a:ext cx="1599594" cy="1077218"/>
          </a:xfrm>
          <a:prstGeom prst="rect">
            <a:avLst/>
          </a:prstGeom>
          <a:noFill/>
        </p:spPr>
        <p:txBody>
          <a:bodyPr wrap="square" rtlCol="0">
            <a:spAutoFit/>
          </a:bodyPr>
          <a:lstStyle/>
          <a:p>
            <a:pPr algn="ctr"/>
            <a:r>
              <a:rPr lang="en-US" sz="3200" b="1" dirty="0"/>
              <a:t>You’re</a:t>
            </a:r>
          </a:p>
          <a:p>
            <a:pPr algn="ctr"/>
            <a:r>
              <a:rPr lang="en-US" sz="3200" b="1" dirty="0"/>
              <a:t>It</a:t>
            </a:r>
          </a:p>
        </p:txBody>
      </p:sp>
    </p:spTree>
    <p:extLst>
      <p:ext uri="{BB962C8B-B14F-4D97-AF65-F5344CB8AC3E}">
        <p14:creationId xmlns:p14="http://schemas.microsoft.com/office/powerpoint/2010/main" val="368007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0BFF-16C6-5F46-9373-0C0BAD705E1B}"/>
              </a:ext>
            </a:extLst>
          </p:cNvPr>
          <p:cNvSpPr>
            <a:spLocks noGrp="1"/>
          </p:cNvSpPr>
          <p:nvPr>
            <p:ph type="title"/>
          </p:nvPr>
        </p:nvSpPr>
        <p:spPr/>
        <p:txBody>
          <a:bodyPr>
            <a:normAutofit/>
          </a:bodyPr>
          <a:lstStyle/>
          <a:p>
            <a:r>
              <a:rPr lang="en-US" dirty="0"/>
              <a:t>Hands On: Tagging</a:t>
            </a:r>
          </a:p>
        </p:txBody>
      </p:sp>
    </p:spTree>
    <p:extLst>
      <p:ext uri="{BB962C8B-B14F-4D97-AF65-F5344CB8AC3E}">
        <p14:creationId xmlns:p14="http://schemas.microsoft.com/office/powerpoint/2010/main" val="3252683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D1138C5F-494B-1442-8B96-63652C5CD51F}"/>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Environment</a:t>
            </a:r>
          </a:p>
        </p:txBody>
      </p:sp>
      <p:sp>
        <p:nvSpPr>
          <p:cNvPr id="98306" name="Content Placeholder 2">
            <a:extLst>
              <a:ext uri="{FF2B5EF4-FFF2-40B4-BE49-F238E27FC236}">
                <a16:creationId xmlns:a16="http://schemas.microsoft.com/office/drawing/2014/main" id="{C28FC6B8-1276-9D42-B88F-977EC90FFDFB}"/>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GB" altLang="en-US">
                <a:latin typeface="Calibri Light" panose="020F0302020204030204" pitchFamily="34" charset="0"/>
                <a:cs typeface="Calibri Light" panose="020F0302020204030204" pitchFamily="34" charset="0"/>
              </a:rPr>
              <a:t>Ensure You are connected to</a:t>
            </a:r>
          </a:p>
          <a:p>
            <a:pPr lvl="1"/>
            <a:r>
              <a:rPr lang="en-GB" altLang="en-US">
                <a:latin typeface="Calibri Light" panose="020F0302020204030204" pitchFamily="34" charset="0"/>
                <a:cs typeface="Calibri Light" panose="020F0302020204030204" pitchFamily="34" charset="0"/>
              </a:rPr>
              <a:t>Both EC2 instances</a:t>
            </a:r>
          </a:p>
          <a:p>
            <a:pPr lvl="1"/>
            <a:r>
              <a:rPr lang="en-GB" altLang="en-US">
                <a:latin typeface="Calibri Light" panose="020F0302020204030204" pitchFamily="34" charset="0"/>
                <a:cs typeface="Calibri Light" panose="020F0302020204030204" pitchFamily="34" charset="0"/>
              </a:rPr>
              <a:t>Your Dynatrace tenant (I recommend you do this within your environment)</a:t>
            </a:r>
          </a:p>
          <a:p>
            <a:pPr lvl="1"/>
            <a:r>
              <a:rPr lang="en-GB" altLang="en-US">
                <a:latin typeface="Calibri Light" panose="020F0302020204030204" pitchFamily="34" charset="0"/>
                <a:cs typeface="Calibri Light" panose="020F0302020204030204" pitchFamily="34" charset="0"/>
              </a:rPr>
              <a:t>Slack</a:t>
            </a:r>
            <a:r>
              <a:rPr lang="en-US" altLang="en-US">
                <a:latin typeface="Calibri Light" panose="020F0302020204030204" pitchFamily="34" charset="0"/>
                <a:cs typeface="Calibri Light" panose="020F0302020204030204" pitchFamily="34" charset="0"/>
              </a:rPr>
              <a:t> (Using web browser or desktop app)</a:t>
            </a:r>
          </a:p>
        </p:txBody>
      </p:sp>
    </p:spTree>
    <p:extLst>
      <p:ext uri="{BB962C8B-B14F-4D97-AF65-F5344CB8AC3E}">
        <p14:creationId xmlns:p14="http://schemas.microsoft.com/office/powerpoint/2010/main" val="726032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B684D1A4-D7B4-5042-8589-4074466D6ACC}"/>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dirty="0">
                <a:latin typeface="Calibri Light" panose="020F0302020204030204" pitchFamily="34" charset="0"/>
                <a:cs typeface="Calibri Light" panose="020F0302020204030204" pitchFamily="34" charset="0"/>
              </a:rPr>
              <a:t>Hands On: Tagging</a:t>
            </a:r>
          </a:p>
        </p:txBody>
      </p:sp>
      <p:sp>
        <p:nvSpPr>
          <p:cNvPr id="123906" name="Content Placeholder 2">
            <a:extLst>
              <a:ext uri="{FF2B5EF4-FFF2-40B4-BE49-F238E27FC236}">
                <a16:creationId xmlns:a16="http://schemas.microsoft.com/office/drawing/2014/main" id="{97E15E33-A1CD-EF46-9BC2-1AE329899286}"/>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b="1" i="1" dirty="0">
                <a:latin typeface="Calibri Light" panose="020F0302020204030204" pitchFamily="34" charset="0"/>
                <a:cs typeface="Calibri Light" panose="020F0302020204030204" pitchFamily="34" charset="0"/>
              </a:rPr>
              <a:t>Goal</a:t>
            </a:r>
            <a:r>
              <a:rPr lang="en-US" altLang="en-US" dirty="0">
                <a:latin typeface="Calibri Light" panose="020F0302020204030204" pitchFamily="34" charset="0"/>
                <a:cs typeface="Calibri Light" panose="020F0302020204030204" pitchFamily="34" charset="0"/>
              </a:rPr>
              <a:t>: Create automatic tagging rule for production</a:t>
            </a:r>
          </a:p>
          <a:p>
            <a:r>
              <a:rPr lang="en-US" altLang="en-US" b="1" i="1" dirty="0">
                <a:latin typeface="Calibri Light" panose="020F0302020204030204" pitchFamily="34" charset="0"/>
                <a:cs typeface="Calibri Light" panose="020F0302020204030204" pitchFamily="34" charset="0"/>
              </a:rPr>
              <a:t>Steps</a:t>
            </a:r>
            <a:r>
              <a:rPr lang="en-US" altLang="en-US" dirty="0">
                <a:latin typeface="Calibri Light" panose="020F0302020204030204" pitchFamily="34" charset="0"/>
                <a:cs typeface="Calibri Light" panose="020F0302020204030204" pitchFamily="34" charset="0"/>
              </a:rPr>
              <a:t>:</a:t>
            </a:r>
          </a:p>
          <a:p>
            <a:pPr lvl="1"/>
            <a:r>
              <a:rPr lang="en-US" altLang="en-US" dirty="0">
                <a:latin typeface="Calibri Light" panose="020F0302020204030204" pitchFamily="34" charset="0"/>
                <a:cs typeface="Calibri Light" panose="020F0302020204030204" pitchFamily="34" charset="0"/>
              </a:rPr>
              <a:t>Follow Steps in Lab 2</a:t>
            </a:r>
          </a:p>
          <a:p>
            <a:pPr lvl="1"/>
            <a:endParaRPr lang="en-US"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56423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B684D1A4-D7B4-5042-8589-4074466D6ACC}"/>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dirty="0">
                <a:latin typeface="Calibri Light" panose="020F0302020204030204" pitchFamily="34" charset="0"/>
                <a:cs typeface="Calibri Light" panose="020F0302020204030204" pitchFamily="34" charset="0"/>
              </a:rPr>
              <a:t>Hands On: Tagging</a:t>
            </a:r>
          </a:p>
        </p:txBody>
      </p:sp>
      <p:sp>
        <p:nvSpPr>
          <p:cNvPr id="123906" name="Content Placeholder 2">
            <a:extLst>
              <a:ext uri="{FF2B5EF4-FFF2-40B4-BE49-F238E27FC236}">
                <a16:creationId xmlns:a16="http://schemas.microsoft.com/office/drawing/2014/main" id="{97E15E33-A1CD-EF46-9BC2-1AE329899286}"/>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b="1" i="1" dirty="0">
                <a:latin typeface="Calibri Light" panose="020F0302020204030204" pitchFamily="34" charset="0"/>
                <a:cs typeface="Calibri Light" panose="020F0302020204030204" pitchFamily="34" charset="0"/>
              </a:rPr>
              <a:t>Goal</a:t>
            </a:r>
            <a:r>
              <a:rPr lang="en-US" altLang="en-US" dirty="0">
                <a:latin typeface="Calibri Light" panose="020F0302020204030204" pitchFamily="34" charset="0"/>
                <a:cs typeface="Calibri Light" panose="020F0302020204030204" pitchFamily="34" charset="0"/>
              </a:rPr>
              <a:t>: Create automatic tagging rule for production</a:t>
            </a:r>
          </a:p>
          <a:p>
            <a:r>
              <a:rPr lang="en-US" altLang="en-US" b="1" i="1" dirty="0">
                <a:latin typeface="Calibri Light" panose="020F0302020204030204" pitchFamily="34" charset="0"/>
                <a:cs typeface="Calibri Light" panose="020F0302020204030204" pitchFamily="34" charset="0"/>
              </a:rPr>
              <a:t>Steps</a:t>
            </a:r>
            <a:r>
              <a:rPr lang="en-US" altLang="en-US" dirty="0">
                <a:latin typeface="Calibri Light" panose="020F0302020204030204" pitchFamily="34" charset="0"/>
                <a:cs typeface="Calibri Light" panose="020F0302020204030204" pitchFamily="34" charset="0"/>
              </a:rPr>
              <a:t>:</a:t>
            </a:r>
          </a:p>
          <a:p>
            <a:pPr lvl="1"/>
            <a:r>
              <a:rPr lang="en-US" altLang="en-US" dirty="0">
                <a:latin typeface="Calibri Light" panose="020F0302020204030204" pitchFamily="34" charset="0"/>
                <a:cs typeface="Calibri Light" panose="020F0302020204030204" pitchFamily="34" charset="0"/>
              </a:rPr>
              <a:t>Name it ‘production'</a:t>
            </a:r>
          </a:p>
          <a:p>
            <a:pPr lvl="1"/>
            <a:r>
              <a:rPr lang="en-US" altLang="en-US" dirty="0">
                <a:latin typeface="Calibri Light" panose="020F0302020204030204" pitchFamily="34" charset="0"/>
                <a:cs typeface="Calibri Light" panose="020F0302020204030204" pitchFamily="34" charset="0"/>
              </a:rPr>
              <a:t>Have it apply to all Hosts where Host group equals ‘production’</a:t>
            </a:r>
          </a:p>
          <a:p>
            <a:pPr lvl="1"/>
            <a:r>
              <a:rPr lang="en-US" altLang="en-US" dirty="0">
                <a:latin typeface="Calibri Light" panose="020F0302020204030204" pitchFamily="34" charset="0"/>
                <a:cs typeface="Calibri Light" panose="020F0302020204030204" pitchFamily="34" charset="0"/>
              </a:rPr>
              <a:t>Have it apply to all processes running on matching hosts</a:t>
            </a:r>
          </a:p>
          <a:p>
            <a:r>
              <a:rPr lang="en-US" altLang="en-US" b="1" i="1" dirty="0">
                <a:latin typeface="Calibri Light" panose="020F0302020204030204" pitchFamily="34" charset="0"/>
                <a:cs typeface="Calibri Light" panose="020F0302020204030204" pitchFamily="34" charset="0"/>
              </a:rPr>
              <a:t>Goal</a:t>
            </a:r>
            <a:r>
              <a:rPr lang="en-US" altLang="en-US" dirty="0">
                <a:latin typeface="Calibri Light" panose="020F0302020204030204" pitchFamily="34" charset="0"/>
                <a:cs typeface="Calibri Light" panose="020F0302020204030204" pitchFamily="34" charset="0"/>
              </a:rPr>
              <a:t>: Create automatic tagging rule for staging</a:t>
            </a:r>
          </a:p>
          <a:p>
            <a:r>
              <a:rPr lang="en-US" altLang="en-US" b="1" i="1" dirty="0">
                <a:latin typeface="Calibri Light" panose="020F0302020204030204" pitchFamily="34" charset="0"/>
                <a:cs typeface="Calibri Light" panose="020F0302020204030204" pitchFamily="34" charset="0"/>
              </a:rPr>
              <a:t>Steps</a:t>
            </a:r>
            <a:r>
              <a:rPr lang="en-US" altLang="en-US" dirty="0">
                <a:latin typeface="Calibri Light" panose="020F0302020204030204" pitchFamily="34" charset="0"/>
                <a:cs typeface="Calibri Light" panose="020F0302020204030204" pitchFamily="34" charset="0"/>
              </a:rPr>
              <a:t>:</a:t>
            </a:r>
          </a:p>
          <a:p>
            <a:pPr lvl="1"/>
            <a:r>
              <a:rPr lang="en-US" altLang="en-US" dirty="0">
                <a:latin typeface="Calibri Light" panose="020F0302020204030204" pitchFamily="34" charset="0"/>
                <a:cs typeface="Calibri Light" panose="020F0302020204030204" pitchFamily="34" charset="0"/>
              </a:rPr>
              <a:t>Name it ‘staging'</a:t>
            </a:r>
          </a:p>
          <a:p>
            <a:pPr lvl="1"/>
            <a:r>
              <a:rPr lang="en-US" altLang="en-US" dirty="0">
                <a:latin typeface="Calibri Light" panose="020F0302020204030204" pitchFamily="34" charset="0"/>
                <a:cs typeface="Calibri Light" panose="020F0302020204030204" pitchFamily="34" charset="0"/>
              </a:rPr>
              <a:t>Have it apply to all Hosts where Host group equals ‘staging’</a:t>
            </a:r>
          </a:p>
          <a:p>
            <a:pPr lvl="1"/>
            <a:r>
              <a:rPr lang="en-US" altLang="en-US" dirty="0">
                <a:latin typeface="Calibri Light" panose="020F0302020204030204" pitchFamily="34" charset="0"/>
                <a:cs typeface="Calibri Light" panose="020F0302020204030204" pitchFamily="34" charset="0"/>
              </a:rPr>
              <a:t>Have it apply to all processes running on matching hosts</a:t>
            </a:r>
          </a:p>
          <a:p>
            <a:pPr lvl="1"/>
            <a:endParaRPr lang="en-US"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87597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pPr>
              <a:defRPr/>
            </a:pPr>
            <a:r>
              <a:rPr lang="en-GB" dirty="0"/>
              <a:t>Management Zones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447038" y="1523999"/>
            <a:ext cx="2082788" cy="5334001"/>
          </a:xfrm>
        </p:spPr>
        <p:txBody>
          <a:bodyPr>
            <a:normAutofit/>
          </a:bodyPr>
          <a:lstStyle/>
          <a:p>
            <a:pPr algn="r">
              <a:spcBef>
                <a:spcPts val="4200"/>
              </a:spcBef>
            </a:pPr>
            <a:r>
              <a:rPr lang="en-US" sz="1500" b="1" dirty="0">
                <a:solidFill>
                  <a:srgbClr val="4D565A"/>
                </a:solidFill>
                <a:latin typeface="Bernina Sans" pitchFamily="2" charset="77"/>
                <a:cs typeface="Calibri" panose="020F0502020204030204" pitchFamily="34" charset="0"/>
              </a:rPr>
              <a:t>item 1</a:t>
            </a:r>
          </a:p>
          <a:p>
            <a:pPr algn="r">
              <a:spcBef>
                <a:spcPts val="4200"/>
              </a:spcBef>
            </a:pPr>
            <a:r>
              <a:rPr lang="en-US" sz="1500" b="1" dirty="0">
                <a:solidFill>
                  <a:srgbClr val="4D565A"/>
                </a:solidFill>
                <a:latin typeface="Bernina Sans" pitchFamily="2" charset="77"/>
                <a:cs typeface="Calibri" panose="020F0502020204030204" pitchFamily="34" charset="0"/>
              </a:rPr>
              <a:t>item 2</a:t>
            </a:r>
          </a:p>
          <a:p>
            <a:r>
              <a:rPr lang="en-US" dirty="0">
                <a:solidFill>
                  <a:srgbClr val="4D565A"/>
                </a:solidFill>
                <a:cs typeface="Calibri" panose="020F0502020204030204" pitchFamily="34" charset="0"/>
              </a:rPr>
              <a:t>item 3</a:t>
            </a:r>
          </a:p>
          <a:p>
            <a:r>
              <a:rPr lang="en-US" dirty="0">
                <a:solidFill>
                  <a:schemeClr val="bg1">
                    <a:lumMod val="95000"/>
                  </a:schemeClr>
                </a:solidFill>
                <a:cs typeface="Calibri" panose="020F0502020204030204" pitchFamily="34" charset="0"/>
              </a:rPr>
              <a:t>Item 4</a:t>
            </a:r>
          </a:p>
          <a:p>
            <a:pPr algn="r">
              <a:spcBef>
                <a:spcPts val="4200"/>
              </a:spcBef>
            </a:pPr>
            <a:endParaRPr lang="en-US" sz="1500" b="1" dirty="0">
              <a:solidFill>
                <a:schemeClr val="bg1">
                  <a:lumMod val="95000"/>
                </a:schemeClr>
              </a:solidFill>
              <a:latin typeface="Bernina Sans" pitchFamily="2" charset="77"/>
              <a:cs typeface="Calibri" panose="020F0502020204030204" pitchFamily="34" charset="0"/>
            </a:endParaRP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a:bodyPr>
          <a:lstStyle/>
          <a:p>
            <a:r>
              <a:rPr lang="en-US" dirty="0"/>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4075661"/>
            <a:ext cx="173736" cy="109728"/>
          </a:xfrm>
          <a:prstGeom prst="triangle">
            <a:avLst/>
          </a:prstGeom>
          <a:gradFill>
            <a:gsLst>
              <a:gs pos="0">
                <a:srgbClr val="1496FF"/>
              </a:gs>
              <a:gs pos="0">
                <a:srgbClr val="1496FF"/>
              </a:gs>
              <a:gs pos="100000">
                <a:srgbClr val="8A37D1"/>
              </a:gs>
            </a:gsLst>
            <a:lin ang="6600000" scaled="0"/>
          </a:gra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D17A7EEC-03F5-C64F-8447-E100545EE0B1}"/>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B552010-8F26-494C-9338-99CC9261E726}"/>
              </a:ext>
            </a:extLst>
          </p:cNvPr>
          <p:cNvPicPr>
            <a:picLocks noChangeAspect="1"/>
          </p:cNvPicPr>
          <p:nvPr/>
        </p:nvPicPr>
        <p:blipFill>
          <a:blip r:embed="rId2"/>
          <a:stretch>
            <a:fillRect/>
          </a:stretch>
        </p:blipFill>
        <p:spPr>
          <a:xfrm>
            <a:off x="2844800" y="1422906"/>
            <a:ext cx="3251200" cy="3251200"/>
          </a:xfrm>
          <a:prstGeom prst="rect">
            <a:avLst/>
          </a:prstGeom>
        </p:spPr>
      </p:pic>
      <p:pic>
        <p:nvPicPr>
          <p:cNvPr id="11" name="Picture 10">
            <a:extLst>
              <a:ext uri="{FF2B5EF4-FFF2-40B4-BE49-F238E27FC236}">
                <a16:creationId xmlns:a16="http://schemas.microsoft.com/office/drawing/2014/main" id="{966C4774-E172-CB49-AD77-BADA9245CD7D}"/>
              </a:ext>
            </a:extLst>
          </p:cNvPr>
          <p:cNvPicPr>
            <a:picLocks noChangeAspect="1"/>
          </p:cNvPicPr>
          <p:nvPr/>
        </p:nvPicPr>
        <p:blipFill>
          <a:blip r:embed="rId2"/>
          <a:stretch>
            <a:fillRect/>
          </a:stretch>
        </p:blipFill>
        <p:spPr>
          <a:xfrm>
            <a:off x="4221448" y="3048506"/>
            <a:ext cx="3251200" cy="3251200"/>
          </a:xfrm>
          <a:prstGeom prst="rect">
            <a:avLst/>
          </a:prstGeom>
        </p:spPr>
      </p:pic>
      <p:pic>
        <p:nvPicPr>
          <p:cNvPr id="12" name="Picture 11">
            <a:extLst>
              <a:ext uri="{FF2B5EF4-FFF2-40B4-BE49-F238E27FC236}">
                <a16:creationId xmlns:a16="http://schemas.microsoft.com/office/drawing/2014/main" id="{1843A5E8-9B65-6D46-8115-5A44FF7695F2}"/>
              </a:ext>
            </a:extLst>
          </p:cNvPr>
          <p:cNvPicPr>
            <a:picLocks noChangeAspect="1"/>
          </p:cNvPicPr>
          <p:nvPr/>
        </p:nvPicPr>
        <p:blipFill>
          <a:blip r:embed="rId2"/>
          <a:stretch>
            <a:fillRect/>
          </a:stretch>
        </p:blipFill>
        <p:spPr>
          <a:xfrm>
            <a:off x="5354409" y="1101970"/>
            <a:ext cx="3251200" cy="3251200"/>
          </a:xfrm>
          <a:prstGeom prst="rect">
            <a:avLst/>
          </a:prstGeom>
        </p:spPr>
      </p:pic>
      <p:pic>
        <p:nvPicPr>
          <p:cNvPr id="13" name="Picture 12">
            <a:extLst>
              <a:ext uri="{FF2B5EF4-FFF2-40B4-BE49-F238E27FC236}">
                <a16:creationId xmlns:a16="http://schemas.microsoft.com/office/drawing/2014/main" id="{7A3381F8-0BBA-9246-86F5-618505FD0C95}"/>
              </a:ext>
            </a:extLst>
          </p:cNvPr>
          <p:cNvPicPr>
            <a:picLocks noChangeAspect="1"/>
          </p:cNvPicPr>
          <p:nvPr/>
        </p:nvPicPr>
        <p:blipFill>
          <a:blip r:embed="rId2"/>
          <a:stretch>
            <a:fillRect/>
          </a:stretch>
        </p:blipFill>
        <p:spPr>
          <a:xfrm>
            <a:off x="2667137" y="3873013"/>
            <a:ext cx="3251200" cy="3251200"/>
          </a:xfrm>
          <a:prstGeom prst="rect">
            <a:avLst/>
          </a:prstGeom>
        </p:spPr>
      </p:pic>
      <p:pic>
        <p:nvPicPr>
          <p:cNvPr id="15" name="Picture 14">
            <a:extLst>
              <a:ext uri="{FF2B5EF4-FFF2-40B4-BE49-F238E27FC236}">
                <a16:creationId xmlns:a16="http://schemas.microsoft.com/office/drawing/2014/main" id="{0ABA5EB7-722C-1142-8624-0A3BB93160D6}"/>
              </a:ext>
            </a:extLst>
          </p:cNvPr>
          <p:cNvPicPr>
            <a:picLocks noChangeAspect="1"/>
          </p:cNvPicPr>
          <p:nvPr/>
        </p:nvPicPr>
        <p:blipFill>
          <a:blip r:embed="rId2"/>
          <a:stretch>
            <a:fillRect/>
          </a:stretch>
        </p:blipFill>
        <p:spPr>
          <a:xfrm>
            <a:off x="5918337" y="3489433"/>
            <a:ext cx="3251200" cy="3251200"/>
          </a:xfrm>
          <a:prstGeom prst="rect">
            <a:avLst/>
          </a:prstGeom>
        </p:spPr>
      </p:pic>
      <p:pic>
        <p:nvPicPr>
          <p:cNvPr id="16" name="Picture 15">
            <a:extLst>
              <a:ext uri="{FF2B5EF4-FFF2-40B4-BE49-F238E27FC236}">
                <a16:creationId xmlns:a16="http://schemas.microsoft.com/office/drawing/2014/main" id="{13E80070-4252-5543-9445-9B17EA78FF77}"/>
              </a:ext>
            </a:extLst>
          </p:cNvPr>
          <p:cNvPicPr>
            <a:picLocks noChangeAspect="1"/>
          </p:cNvPicPr>
          <p:nvPr/>
        </p:nvPicPr>
        <p:blipFill>
          <a:blip r:embed="rId2"/>
          <a:stretch>
            <a:fillRect/>
          </a:stretch>
        </p:blipFill>
        <p:spPr>
          <a:xfrm>
            <a:off x="6961271" y="1101970"/>
            <a:ext cx="3251200" cy="3251200"/>
          </a:xfrm>
          <a:prstGeom prst="rect">
            <a:avLst/>
          </a:prstGeom>
        </p:spPr>
      </p:pic>
      <p:pic>
        <p:nvPicPr>
          <p:cNvPr id="17" name="Picture 16">
            <a:extLst>
              <a:ext uri="{FF2B5EF4-FFF2-40B4-BE49-F238E27FC236}">
                <a16:creationId xmlns:a16="http://schemas.microsoft.com/office/drawing/2014/main" id="{B51897D5-B1D3-0743-BDE2-72DD6D58BDC5}"/>
              </a:ext>
            </a:extLst>
          </p:cNvPr>
          <p:cNvPicPr>
            <a:picLocks noChangeAspect="1"/>
          </p:cNvPicPr>
          <p:nvPr/>
        </p:nvPicPr>
        <p:blipFill>
          <a:blip r:embed="rId2"/>
          <a:stretch>
            <a:fillRect/>
          </a:stretch>
        </p:blipFill>
        <p:spPr>
          <a:xfrm>
            <a:off x="8178992" y="3681223"/>
            <a:ext cx="3251200" cy="3251200"/>
          </a:xfrm>
          <a:prstGeom prst="rect">
            <a:avLst/>
          </a:prstGeom>
        </p:spPr>
      </p:pic>
      <p:pic>
        <p:nvPicPr>
          <p:cNvPr id="19" name="Picture 18">
            <a:extLst>
              <a:ext uri="{FF2B5EF4-FFF2-40B4-BE49-F238E27FC236}">
                <a16:creationId xmlns:a16="http://schemas.microsoft.com/office/drawing/2014/main" id="{29551D9A-B7AF-BD4E-A717-28D7776F778E}"/>
              </a:ext>
            </a:extLst>
          </p:cNvPr>
          <p:cNvPicPr>
            <a:picLocks noChangeAspect="1"/>
          </p:cNvPicPr>
          <p:nvPr/>
        </p:nvPicPr>
        <p:blipFill>
          <a:blip r:embed="rId2"/>
          <a:stretch>
            <a:fillRect/>
          </a:stretch>
        </p:blipFill>
        <p:spPr>
          <a:xfrm>
            <a:off x="8920583" y="1101970"/>
            <a:ext cx="3251200" cy="3251200"/>
          </a:xfrm>
          <a:prstGeom prst="rect">
            <a:avLst/>
          </a:prstGeom>
        </p:spPr>
      </p:pic>
    </p:spTree>
    <p:extLst>
      <p:ext uri="{BB962C8B-B14F-4D97-AF65-F5344CB8AC3E}">
        <p14:creationId xmlns:p14="http://schemas.microsoft.com/office/powerpoint/2010/main" val="399147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par>
                                <p:cTn id="8" presetID="18" presetClass="entr" presetSubtype="9"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up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pPr>
              <a:defRPr/>
            </a:pPr>
            <a:r>
              <a:rPr lang="en-GB" dirty="0"/>
              <a:t>Management Zones</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447038" y="1523999"/>
            <a:ext cx="2082788" cy="5334001"/>
          </a:xfrm>
        </p:spPr>
        <p:txBody>
          <a:bodyPr>
            <a:normAutofit/>
          </a:bodyPr>
          <a:lstStyle/>
          <a:p>
            <a:pPr algn="r">
              <a:spcBef>
                <a:spcPts val="4200"/>
              </a:spcBef>
            </a:pPr>
            <a:r>
              <a:rPr lang="en-US" sz="1500" b="1" dirty="0">
                <a:solidFill>
                  <a:srgbClr val="4D565A"/>
                </a:solidFill>
                <a:latin typeface="Bernina Sans" pitchFamily="2" charset="77"/>
                <a:cs typeface="Calibri" panose="020F0502020204030204" pitchFamily="34" charset="0"/>
              </a:rPr>
              <a:t>item 1</a:t>
            </a:r>
          </a:p>
          <a:p>
            <a:pPr algn="r">
              <a:spcBef>
                <a:spcPts val="4200"/>
              </a:spcBef>
            </a:pPr>
            <a:r>
              <a:rPr lang="en-US" sz="1500" b="1" dirty="0">
                <a:solidFill>
                  <a:srgbClr val="4D565A"/>
                </a:solidFill>
                <a:latin typeface="Bernina Sans" pitchFamily="2" charset="77"/>
                <a:cs typeface="Calibri" panose="020F0502020204030204" pitchFamily="34" charset="0"/>
              </a:rPr>
              <a:t>item 2</a:t>
            </a:r>
          </a:p>
          <a:p>
            <a:r>
              <a:rPr lang="en-US" dirty="0">
                <a:solidFill>
                  <a:srgbClr val="4D565A"/>
                </a:solidFill>
                <a:cs typeface="Calibri" panose="020F0502020204030204" pitchFamily="34" charset="0"/>
              </a:rPr>
              <a:t>item 3</a:t>
            </a:r>
          </a:p>
          <a:p>
            <a:r>
              <a:rPr lang="en-US" dirty="0">
                <a:solidFill>
                  <a:schemeClr val="bg1">
                    <a:lumMod val="95000"/>
                  </a:schemeClr>
                </a:solidFill>
                <a:cs typeface="Calibri" panose="020F0502020204030204" pitchFamily="34" charset="0"/>
              </a:rPr>
              <a:t>Item 4</a:t>
            </a:r>
          </a:p>
          <a:p>
            <a:pPr algn="r">
              <a:spcBef>
                <a:spcPts val="4200"/>
              </a:spcBef>
            </a:pPr>
            <a:endParaRPr lang="en-US" sz="1500" b="1" dirty="0">
              <a:solidFill>
                <a:schemeClr val="bg1">
                  <a:lumMod val="95000"/>
                </a:schemeClr>
              </a:solidFill>
              <a:latin typeface="Bernina Sans" pitchFamily="2" charset="77"/>
              <a:cs typeface="Calibri" panose="020F0502020204030204" pitchFamily="34" charset="0"/>
            </a:endParaRP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a:bodyPr>
          <a:lstStyle/>
          <a:p>
            <a:r>
              <a:rPr lang="en-US" dirty="0"/>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4075661"/>
            <a:ext cx="173736" cy="109728"/>
          </a:xfrm>
          <a:prstGeom prst="triangle">
            <a:avLst/>
          </a:prstGeom>
          <a:gradFill>
            <a:gsLst>
              <a:gs pos="0">
                <a:srgbClr val="1496FF"/>
              </a:gs>
              <a:gs pos="0">
                <a:srgbClr val="1496FF"/>
              </a:gs>
              <a:gs pos="100000">
                <a:srgbClr val="8A37D1"/>
              </a:gs>
            </a:gsLst>
            <a:lin ang="6600000" scaled="0"/>
          </a:gra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D17A7EEC-03F5-C64F-8447-E100545EE0B1}"/>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FFB97D-BF8C-D145-8F54-B13CC42DFA1E}"/>
              </a:ext>
            </a:extLst>
          </p:cNvPr>
          <p:cNvPicPr>
            <a:picLocks noChangeAspect="1"/>
          </p:cNvPicPr>
          <p:nvPr/>
        </p:nvPicPr>
        <p:blipFill>
          <a:blip r:embed="rId2"/>
          <a:stretch>
            <a:fillRect/>
          </a:stretch>
        </p:blipFill>
        <p:spPr>
          <a:xfrm>
            <a:off x="2493203" y="3874463"/>
            <a:ext cx="3251200" cy="3251200"/>
          </a:xfrm>
          <a:prstGeom prst="rect">
            <a:avLst/>
          </a:prstGeom>
        </p:spPr>
      </p:pic>
      <p:pic>
        <p:nvPicPr>
          <p:cNvPr id="20" name="Picture 19">
            <a:extLst>
              <a:ext uri="{FF2B5EF4-FFF2-40B4-BE49-F238E27FC236}">
                <a16:creationId xmlns:a16="http://schemas.microsoft.com/office/drawing/2014/main" id="{50C00FC4-2CE7-5F4D-A4E4-AAF4CC36A30A}"/>
              </a:ext>
            </a:extLst>
          </p:cNvPr>
          <p:cNvPicPr>
            <a:picLocks noChangeAspect="1"/>
          </p:cNvPicPr>
          <p:nvPr/>
        </p:nvPicPr>
        <p:blipFill>
          <a:blip r:embed="rId2"/>
          <a:stretch>
            <a:fillRect/>
          </a:stretch>
        </p:blipFill>
        <p:spPr>
          <a:xfrm>
            <a:off x="2510511" y="1205392"/>
            <a:ext cx="3251200" cy="3251200"/>
          </a:xfrm>
          <a:prstGeom prst="rect">
            <a:avLst/>
          </a:prstGeom>
        </p:spPr>
      </p:pic>
      <p:pic>
        <p:nvPicPr>
          <p:cNvPr id="21" name="Picture 20">
            <a:extLst>
              <a:ext uri="{FF2B5EF4-FFF2-40B4-BE49-F238E27FC236}">
                <a16:creationId xmlns:a16="http://schemas.microsoft.com/office/drawing/2014/main" id="{9807D332-B2D9-1642-BCFC-AA56AEF5713F}"/>
              </a:ext>
            </a:extLst>
          </p:cNvPr>
          <p:cNvPicPr>
            <a:picLocks noChangeAspect="1"/>
          </p:cNvPicPr>
          <p:nvPr/>
        </p:nvPicPr>
        <p:blipFill>
          <a:blip r:embed="rId2"/>
          <a:stretch>
            <a:fillRect/>
          </a:stretch>
        </p:blipFill>
        <p:spPr>
          <a:xfrm>
            <a:off x="4221657" y="3882837"/>
            <a:ext cx="3251200" cy="3251200"/>
          </a:xfrm>
          <a:prstGeom prst="rect">
            <a:avLst/>
          </a:prstGeom>
        </p:spPr>
      </p:pic>
      <p:pic>
        <p:nvPicPr>
          <p:cNvPr id="22" name="Picture 21">
            <a:extLst>
              <a:ext uri="{FF2B5EF4-FFF2-40B4-BE49-F238E27FC236}">
                <a16:creationId xmlns:a16="http://schemas.microsoft.com/office/drawing/2014/main" id="{A405C844-150B-EB43-8ABC-2CDC5F579106}"/>
              </a:ext>
            </a:extLst>
          </p:cNvPr>
          <p:cNvPicPr>
            <a:picLocks noChangeAspect="1"/>
          </p:cNvPicPr>
          <p:nvPr/>
        </p:nvPicPr>
        <p:blipFill>
          <a:blip r:embed="rId2"/>
          <a:stretch>
            <a:fillRect/>
          </a:stretch>
        </p:blipFill>
        <p:spPr>
          <a:xfrm>
            <a:off x="4230126" y="1197865"/>
            <a:ext cx="3251200" cy="3251200"/>
          </a:xfrm>
          <a:prstGeom prst="rect">
            <a:avLst/>
          </a:prstGeom>
        </p:spPr>
      </p:pic>
      <p:pic>
        <p:nvPicPr>
          <p:cNvPr id="23" name="Picture 22">
            <a:extLst>
              <a:ext uri="{FF2B5EF4-FFF2-40B4-BE49-F238E27FC236}">
                <a16:creationId xmlns:a16="http://schemas.microsoft.com/office/drawing/2014/main" id="{0E63C2CB-907A-4B4E-B832-AD365D91F634}"/>
              </a:ext>
            </a:extLst>
          </p:cNvPr>
          <p:cNvPicPr>
            <a:picLocks noChangeAspect="1"/>
          </p:cNvPicPr>
          <p:nvPr/>
        </p:nvPicPr>
        <p:blipFill>
          <a:blip r:embed="rId2"/>
          <a:stretch>
            <a:fillRect/>
          </a:stretch>
        </p:blipFill>
        <p:spPr>
          <a:xfrm>
            <a:off x="5855726" y="3874463"/>
            <a:ext cx="3251200" cy="3251200"/>
          </a:xfrm>
          <a:prstGeom prst="rect">
            <a:avLst/>
          </a:prstGeom>
        </p:spPr>
      </p:pic>
      <p:pic>
        <p:nvPicPr>
          <p:cNvPr id="24" name="Picture 23">
            <a:extLst>
              <a:ext uri="{FF2B5EF4-FFF2-40B4-BE49-F238E27FC236}">
                <a16:creationId xmlns:a16="http://schemas.microsoft.com/office/drawing/2014/main" id="{712F3A37-6DA9-6A42-A888-FEA871AE5795}"/>
              </a:ext>
            </a:extLst>
          </p:cNvPr>
          <p:cNvPicPr>
            <a:picLocks noChangeAspect="1"/>
          </p:cNvPicPr>
          <p:nvPr/>
        </p:nvPicPr>
        <p:blipFill>
          <a:blip r:embed="rId2"/>
          <a:stretch>
            <a:fillRect/>
          </a:stretch>
        </p:blipFill>
        <p:spPr>
          <a:xfrm>
            <a:off x="5855726" y="1213766"/>
            <a:ext cx="3251200" cy="3251200"/>
          </a:xfrm>
          <a:prstGeom prst="rect">
            <a:avLst/>
          </a:prstGeom>
        </p:spPr>
      </p:pic>
      <p:pic>
        <p:nvPicPr>
          <p:cNvPr id="25" name="Picture 24">
            <a:extLst>
              <a:ext uri="{FF2B5EF4-FFF2-40B4-BE49-F238E27FC236}">
                <a16:creationId xmlns:a16="http://schemas.microsoft.com/office/drawing/2014/main" id="{833E09B2-F51B-F147-8E63-60F5DF6E4C11}"/>
              </a:ext>
            </a:extLst>
          </p:cNvPr>
          <p:cNvPicPr>
            <a:picLocks noChangeAspect="1"/>
          </p:cNvPicPr>
          <p:nvPr/>
        </p:nvPicPr>
        <p:blipFill>
          <a:blip r:embed="rId2"/>
          <a:stretch>
            <a:fillRect/>
          </a:stretch>
        </p:blipFill>
        <p:spPr>
          <a:xfrm>
            <a:off x="9206054" y="3866936"/>
            <a:ext cx="3251200" cy="3251200"/>
          </a:xfrm>
          <a:prstGeom prst="rect">
            <a:avLst/>
          </a:prstGeom>
        </p:spPr>
      </p:pic>
      <p:pic>
        <p:nvPicPr>
          <p:cNvPr id="26" name="Picture 25">
            <a:extLst>
              <a:ext uri="{FF2B5EF4-FFF2-40B4-BE49-F238E27FC236}">
                <a16:creationId xmlns:a16="http://schemas.microsoft.com/office/drawing/2014/main" id="{F10878B9-049E-A240-BC59-2F9914754C91}"/>
              </a:ext>
            </a:extLst>
          </p:cNvPr>
          <p:cNvPicPr>
            <a:picLocks noChangeAspect="1"/>
          </p:cNvPicPr>
          <p:nvPr/>
        </p:nvPicPr>
        <p:blipFill>
          <a:blip r:embed="rId2"/>
          <a:stretch>
            <a:fillRect/>
          </a:stretch>
        </p:blipFill>
        <p:spPr>
          <a:xfrm>
            <a:off x="9218249" y="1213766"/>
            <a:ext cx="3251200" cy="3251200"/>
          </a:xfrm>
          <a:prstGeom prst="rect">
            <a:avLst/>
          </a:prstGeom>
        </p:spPr>
      </p:pic>
      <p:cxnSp>
        <p:nvCxnSpPr>
          <p:cNvPr id="27" name="Straight Connector 26">
            <a:extLst>
              <a:ext uri="{FF2B5EF4-FFF2-40B4-BE49-F238E27FC236}">
                <a16:creationId xmlns:a16="http://schemas.microsoft.com/office/drawing/2014/main" id="{666FD156-94C8-5D4A-89EF-E3C6FBE878C4}"/>
              </a:ext>
            </a:extLst>
          </p:cNvPr>
          <p:cNvCxnSpPr/>
          <p:nvPr/>
        </p:nvCxnSpPr>
        <p:spPr>
          <a:xfrm>
            <a:off x="9206054" y="1101970"/>
            <a:ext cx="0" cy="5629906"/>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037E0E0-055C-1B49-8AFF-D88ACC20612B}"/>
              </a:ext>
            </a:extLst>
          </p:cNvPr>
          <p:cNvSpPr txBox="1"/>
          <p:nvPr/>
        </p:nvSpPr>
        <p:spPr>
          <a:xfrm>
            <a:off x="7716557" y="917304"/>
            <a:ext cx="1305467" cy="369332"/>
          </a:xfrm>
          <a:prstGeom prst="rect">
            <a:avLst/>
          </a:prstGeom>
          <a:noFill/>
        </p:spPr>
        <p:txBody>
          <a:bodyPr wrap="square" rtlCol="0">
            <a:spAutoFit/>
          </a:bodyPr>
          <a:lstStyle/>
          <a:p>
            <a:r>
              <a:rPr lang="en-US" dirty="0"/>
              <a:t>Production</a:t>
            </a:r>
          </a:p>
        </p:txBody>
      </p:sp>
      <p:sp>
        <p:nvSpPr>
          <p:cNvPr id="29" name="TextBox 28">
            <a:extLst>
              <a:ext uri="{FF2B5EF4-FFF2-40B4-BE49-F238E27FC236}">
                <a16:creationId xmlns:a16="http://schemas.microsoft.com/office/drawing/2014/main" id="{DA6F7F18-09CB-3A48-A181-96EFE118F369}"/>
              </a:ext>
            </a:extLst>
          </p:cNvPr>
          <p:cNvSpPr txBox="1"/>
          <p:nvPr/>
        </p:nvSpPr>
        <p:spPr>
          <a:xfrm>
            <a:off x="11465122" y="917304"/>
            <a:ext cx="662335" cy="369332"/>
          </a:xfrm>
          <a:prstGeom prst="rect">
            <a:avLst/>
          </a:prstGeom>
          <a:noFill/>
        </p:spPr>
        <p:txBody>
          <a:bodyPr wrap="square" rtlCol="0">
            <a:spAutoFit/>
          </a:bodyPr>
          <a:lstStyle/>
          <a:p>
            <a:r>
              <a:rPr lang="en-US" dirty="0"/>
              <a:t>Test</a:t>
            </a:r>
          </a:p>
        </p:txBody>
      </p:sp>
    </p:spTree>
    <p:extLst>
      <p:ext uri="{BB962C8B-B14F-4D97-AF65-F5344CB8AC3E}">
        <p14:creationId xmlns:p14="http://schemas.microsoft.com/office/powerpoint/2010/main" val="196233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par>
                                <p:cTn id="8" presetID="18" presetClass="entr" presetSubtype="9"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up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41497F90-B2D8-5845-84E5-2E2C6902978D}"/>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Why Management Zones?</a:t>
            </a:r>
          </a:p>
        </p:txBody>
      </p:sp>
      <p:sp>
        <p:nvSpPr>
          <p:cNvPr id="126978" name="Content Placeholder 2">
            <a:extLst>
              <a:ext uri="{FF2B5EF4-FFF2-40B4-BE49-F238E27FC236}">
                <a16:creationId xmlns:a16="http://schemas.microsoft.com/office/drawing/2014/main" id="{70519686-ACCC-9A47-A1FE-C12E00DAB6C3}"/>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a:latin typeface="Calibri Light" panose="020F0302020204030204" pitchFamily="34" charset="0"/>
                <a:cs typeface="Calibri Light" panose="020F0302020204030204" pitchFamily="34" charset="0"/>
              </a:rPr>
              <a:t>Easily focus on relevant entities</a:t>
            </a:r>
          </a:p>
          <a:p>
            <a:pPr lvl="1"/>
            <a:r>
              <a:rPr lang="en-US" altLang="en-US" dirty="0">
                <a:latin typeface="Calibri Light" panose="020F0302020204030204" pitchFamily="34" charset="0"/>
                <a:cs typeface="Calibri Light" panose="020F0302020204030204" pitchFamily="34" charset="0"/>
              </a:rPr>
              <a:t>Example: Multiple application environments being monitored within the same Dynatrace Environment</a:t>
            </a:r>
          </a:p>
          <a:p>
            <a:pPr lvl="1"/>
            <a:r>
              <a:rPr lang="en-US" altLang="en-US" dirty="0">
                <a:latin typeface="Calibri Light" panose="020F0302020204030204" pitchFamily="34" charset="0"/>
                <a:cs typeface="Calibri Light" panose="020F0302020204030204" pitchFamily="34" charset="0"/>
              </a:rPr>
              <a:t>A management zone filter can be applied to only view Production or Dev Applications, Services, Processes, or hosts</a:t>
            </a:r>
          </a:p>
          <a:p>
            <a:r>
              <a:rPr lang="en-US" altLang="en-US" dirty="0">
                <a:latin typeface="Calibri Light" panose="020F0302020204030204" pitchFamily="34" charset="0"/>
                <a:cs typeface="Calibri Light" panose="020F0302020204030204" pitchFamily="34" charset="0"/>
              </a:rPr>
              <a:t>A management zone consists of multiple rules that define the entities that are included</a:t>
            </a:r>
          </a:p>
          <a:p>
            <a:pPr lvl="1"/>
            <a:r>
              <a:rPr lang="en-US" altLang="en-US" dirty="0">
                <a:latin typeface="Calibri Light" panose="020F0302020204030204" pitchFamily="34" charset="0"/>
                <a:cs typeface="Calibri Light" panose="020F0302020204030204" pitchFamily="34" charset="0"/>
              </a:rPr>
              <a:t>Rules are built upon matching entities and the powerful Dynatrace tagging engine</a:t>
            </a:r>
          </a:p>
          <a:p>
            <a:r>
              <a:rPr lang="en-US" altLang="en-US" dirty="0">
                <a:latin typeface="Calibri Light" panose="020F0302020204030204" pitchFamily="34" charset="0"/>
                <a:cs typeface="Calibri Light" panose="020F0302020204030204" pitchFamily="34" charset="0"/>
              </a:rPr>
              <a:t>Management zones are available as filters that are accessible via the menu bar</a:t>
            </a:r>
          </a:p>
          <a:p>
            <a:pPr lvl="1"/>
            <a:r>
              <a:rPr lang="en-US" altLang="en-US" dirty="0">
                <a:latin typeface="Calibri Light" panose="020F0302020204030204" pitchFamily="34" charset="0"/>
                <a:cs typeface="Calibri Light" panose="020F0302020204030204" pitchFamily="34" charset="0"/>
              </a:rPr>
              <a:t>Management zone filters apply to all views that display multiple entities, such as dashboards, list pages (hosts, process groups, services, and applications), </a:t>
            </a:r>
            <a:r>
              <a:rPr lang="en-US" altLang="en-US" dirty="0" err="1">
                <a:latin typeface="Calibri Light" panose="020F0302020204030204" pitchFamily="34" charset="0"/>
                <a:cs typeface="Calibri Light" panose="020F0302020204030204" pitchFamily="34" charset="0"/>
              </a:rPr>
              <a:t>Smartscape</a:t>
            </a:r>
            <a:r>
              <a:rPr lang="en-US" altLang="en-US" dirty="0">
                <a:latin typeface="Calibri Light" panose="020F0302020204030204" pitchFamily="34" charset="0"/>
                <a:cs typeface="Calibri Light" panose="020F0302020204030204" pitchFamily="34" charset="0"/>
              </a:rPr>
              <a:t>, and the Technologies page</a:t>
            </a:r>
          </a:p>
        </p:txBody>
      </p:sp>
    </p:spTree>
    <p:extLst>
      <p:ext uri="{BB962C8B-B14F-4D97-AF65-F5344CB8AC3E}">
        <p14:creationId xmlns:p14="http://schemas.microsoft.com/office/powerpoint/2010/main" val="2483079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a:extLst>
              <a:ext uri="{FF2B5EF4-FFF2-40B4-BE49-F238E27FC236}">
                <a16:creationId xmlns:a16="http://schemas.microsoft.com/office/drawing/2014/main" id="{EE74656D-EDD3-974C-851D-3C2272D00519}"/>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Creating a Management Zone</a:t>
            </a:r>
          </a:p>
        </p:txBody>
      </p:sp>
      <p:sp>
        <p:nvSpPr>
          <p:cNvPr id="128002" name="Content Placeholder 2">
            <a:extLst>
              <a:ext uri="{FF2B5EF4-FFF2-40B4-BE49-F238E27FC236}">
                <a16:creationId xmlns:a16="http://schemas.microsoft.com/office/drawing/2014/main" id="{48718852-CEC5-AA4E-A2C3-8ECE0675A9EF}"/>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dirty="0">
                <a:latin typeface="Calibri Light" panose="020F0302020204030204" pitchFamily="34" charset="0"/>
                <a:cs typeface="Calibri Light" panose="020F0302020204030204" pitchFamily="34" charset="0"/>
              </a:rPr>
              <a:t>Settings -&gt; Preferences -&gt; Management Zones</a:t>
            </a:r>
          </a:p>
          <a:p>
            <a:endParaRPr lang="en-US" altLang="en-US" dirty="0">
              <a:latin typeface="Calibri Light" panose="020F0302020204030204" pitchFamily="34" charset="0"/>
              <a:cs typeface="Calibri Light" panose="020F0302020204030204" pitchFamily="34" charset="0"/>
            </a:endParaRPr>
          </a:p>
        </p:txBody>
      </p:sp>
      <p:pic>
        <p:nvPicPr>
          <p:cNvPr id="128003" name="Picture 3">
            <a:extLst>
              <a:ext uri="{FF2B5EF4-FFF2-40B4-BE49-F238E27FC236}">
                <a16:creationId xmlns:a16="http://schemas.microsoft.com/office/drawing/2014/main" id="{3C22BCEC-F6E4-884E-AEE2-ACF85814C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688" y="904875"/>
            <a:ext cx="34639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a:extLst>
              <a:ext uri="{FF2B5EF4-FFF2-40B4-BE49-F238E27FC236}">
                <a16:creationId xmlns:a16="http://schemas.microsoft.com/office/drawing/2014/main" id="{99F254C0-D42A-6543-B2A1-56ECFA83A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3319463"/>
            <a:ext cx="8097837"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99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8C8082EA-D820-4345-B1A0-A61F88D37012}"/>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Apply Rules Matching the desired ‘Zone’</a:t>
            </a:r>
          </a:p>
        </p:txBody>
      </p:sp>
      <p:sp>
        <p:nvSpPr>
          <p:cNvPr id="129026" name="Content Placeholder 2">
            <a:extLst>
              <a:ext uri="{FF2B5EF4-FFF2-40B4-BE49-F238E27FC236}">
                <a16:creationId xmlns:a16="http://schemas.microsoft.com/office/drawing/2014/main" id="{C3A11DE5-20CA-8B43-9C68-4C7C00C8FBD1}"/>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latin typeface="Calibri Light" panose="020F0302020204030204" pitchFamily="34" charset="0"/>
                <a:cs typeface="Calibri Light" panose="020F0302020204030204" pitchFamily="34" charset="0"/>
              </a:rPr>
              <a:t>Rules can be applied in the scope of Services, Process Groups, Hosts, Applications (Web, Enterprise, Mobile) and Synthetic monitors.</a:t>
            </a:r>
          </a:p>
          <a:p>
            <a:r>
              <a:rPr lang="en-US" altLang="en-US">
                <a:latin typeface="Calibri Light" panose="020F0302020204030204" pitchFamily="34" charset="0"/>
                <a:cs typeface="Calibri Light" panose="020F0302020204030204" pitchFamily="34" charset="0"/>
              </a:rPr>
              <a:t>Choose a scope above and apply one or more rules to match the appropriate entities.</a:t>
            </a:r>
          </a:p>
          <a:p>
            <a:r>
              <a:rPr lang="en-US" altLang="en-US">
                <a:latin typeface="Calibri Light" panose="020F0302020204030204" pitchFamily="34" charset="0"/>
                <a:cs typeface="Calibri Light" panose="020F0302020204030204" pitchFamily="34" charset="0"/>
              </a:rPr>
              <a:t>Many different combinations of rules can be used, Tags can also be selected as a drop down.</a:t>
            </a:r>
          </a:p>
          <a:p>
            <a:endParaRPr lang="en-US" alt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50601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2" descr="Management zones">
            <a:extLst>
              <a:ext uri="{FF2B5EF4-FFF2-40B4-BE49-F238E27FC236}">
                <a16:creationId xmlns:a16="http://schemas.microsoft.com/office/drawing/2014/main" id="{8FD80046-D71D-7E49-B44E-58FA142F0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3974"/>
          <a:stretch>
            <a:fillRect/>
          </a:stretch>
        </p:blipFill>
        <p:spPr bwMode="auto">
          <a:xfrm>
            <a:off x="1439863" y="1239838"/>
            <a:ext cx="9291637"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0" name="Title 2">
            <a:extLst>
              <a:ext uri="{FF2B5EF4-FFF2-40B4-BE49-F238E27FC236}">
                <a16:creationId xmlns:a16="http://schemas.microsoft.com/office/drawing/2014/main" id="{0CA3F131-E4E6-7D46-BFC6-FA0FA6C798CC}"/>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Set up Management Zones</a:t>
            </a:r>
          </a:p>
        </p:txBody>
      </p:sp>
    </p:spTree>
    <p:extLst>
      <p:ext uri="{BB962C8B-B14F-4D97-AF65-F5344CB8AC3E}">
        <p14:creationId xmlns:p14="http://schemas.microsoft.com/office/powerpoint/2010/main" val="3764842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D4365D79-8C62-7F42-82A4-22C89906C0A4}"/>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Select a management zone to focus on</a:t>
            </a:r>
          </a:p>
        </p:txBody>
      </p:sp>
      <p:sp>
        <p:nvSpPr>
          <p:cNvPr id="131074" name="Content Placeholder 2">
            <a:extLst>
              <a:ext uri="{FF2B5EF4-FFF2-40B4-BE49-F238E27FC236}">
                <a16:creationId xmlns:a16="http://schemas.microsoft.com/office/drawing/2014/main" id="{C76EAACA-9E1B-924F-A0CC-625EED816D1E}"/>
              </a:ext>
            </a:extLst>
          </p:cNvPr>
          <p:cNvSpPr>
            <a:spLocks noGrp="1" noChangeArrowheads="1"/>
          </p:cNvSpPr>
          <p:nvPr>
            <p:ph sz="quarter" idx="12"/>
          </p:nvPr>
        </p:nvSpPr>
        <p:spPr bwMode="auto">
          <a:xfrm>
            <a:off x="698500" y="1416050"/>
            <a:ext cx="10774363" cy="4608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latin typeface="Calibri Light" panose="020F0302020204030204" pitchFamily="34" charset="0"/>
                <a:cs typeface="Calibri Light" panose="020F0302020204030204" pitchFamily="34" charset="0"/>
              </a:rPr>
              <a:t>Configured Management zones are available to filter on throughout the UI</a:t>
            </a:r>
          </a:p>
          <a:p>
            <a:endParaRPr lang="en-US" altLang="en-US">
              <a:latin typeface="Calibri Light" panose="020F0302020204030204" pitchFamily="34" charset="0"/>
              <a:cs typeface="Calibri Light" panose="020F0302020204030204" pitchFamily="34" charset="0"/>
            </a:endParaRPr>
          </a:p>
        </p:txBody>
      </p:sp>
      <p:pic>
        <p:nvPicPr>
          <p:cNvPr id="131075" name="Picture 4" descr="Management zones">
            <a:extLst>
              <a:ext uri="{FF2B5EF4-FFF2-40B4-BE49-F238E27FC236}">
                <a16:creationId xmlns:a16="http://schemas.microsoft.com/office/drawing/2014/main" id="{18D665D2-2B35-1A46-88DF-61EFBB556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2039938"/>
            <a:ext cx="8572500"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9972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a:extLst>
              <a:ext uri="{FF2B5EF4-FFF2-40B4-BE49-F238E27FC236}">
                <a16:creationId xmlns:a16="http://schemas.microsoft.com/office/drawing/2014/main" id="{81D0A2E2-D405-0C40-8DDA-E461C614952F}"/>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a:latin typeface="Calibri Light" panose="020F0302020204030204" pitchFamily="34" charset="0"/>
                <a:cs typeface="Calibri Light" panose="020F0302020204030204" pitchFamily="34" charset="0"/>
              </a:rPr>
              <a:t>Assign access rights to management zones</a:t>
            </a:r>
          </a:p>
        </p:txBody>
      </p:sp>
      <p:sp>
        <p:nvSpPr>
          <p:cNvPr id="132098" name="Content Placeholder 2">
            <a:extLst>
              <a:ext uri="{FF2B5EF4-FFF2-40B4-BE49-F238E27FC236}">
                <a16:creationId xmlns:a16="http://schemas.microsoft.com/office/drawing/2014/main" id="{F26DFBFF-7C4C-364E-9F61-45369B9F92CB}"/>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a:latin typeface="Calibri Light" panose="020F0302020204030204" pitchFamily="34" charset="0"/>
                <a:cs typeface="Calibri Light" panose="020F0302020204030204" pitchFamily="34" charset="0"/>
              </a:rPr>
              <a:t>Applicable to users and user group permissions with access rights to specific zones</a:t>
            </a:r>
          </a:p>
          <a:p>
            <a:r>
              <a:rPr lang="en-US" altLang="en-US">
                <a:latin typeface="Calibri Light" panose="020F0302020204030204" pitchFamily="34" charset="0"/>
                <a:cs typeface="Calibri Light" panose="020F0302020204030204" pitchFamily="34" charset="0"/>
              </a:rPr>
              <a:t>In this way, users will only see those entities that are relevant to their work</a:t>
            </a:r>
          </a:p>
          <a:p>
            <a:endParaRPr lang="en-US" altLang="en-US">
              <a:latin typeface="Calibri Light" panose="020F0302020204030204" pitchFamily="34" charset="0"/>
              <a:cs typeface="Calibri Light" panose="020F0302020204030204" pitchFamily="34" charset="0"/>
            </a:endParaRPr>
          </a:p>
        </p:txBody>
      </p:sp>
      <p:pic>
        <p:nvPicPr>
          <p:cNvPr id="132099" name="Picture 2" descr="Management zones">
            <a:extLst>
              <a:ext uri="{FF2B5EF4-FFF2-40B4-BE49-F238E27FC236}">
                <a16:creationId xmlns:a16="http://schemas.microsoft.com/office/drawing/2014/main" id="{88A38F22-6422-E44E-870B-16D5F6F50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457450"/>
            <a:ext cx="7167562"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9348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A884FA-714A-0742-8C5E-CC85C7D6E34B}"/>
              </a:ext>
            </a:extLst>
          </p:cNvPr>
          <p:cNvPicPr>
            <a:picLocks noChangeAspect="1"/>
          </p:cNvPicPr>
          <p:nvPr/>
        </p:nvPicPr>
        <p:blipFill>
          <a:blip r:embed="rId3"/>
          <a:stretch>
            <a:fillRect/>
          </a:stretch>
        </p:blipFill>
        <p:spPr>
          <a:xfrm>
            <a:off x="2768600" y="341367"/>
            <a:ext cx="6654800" cy="2959100"/>
          </a:xfrm>
          <a:prstGeom prst="rect">
            <a:avLst/>
          </a:prstGeom>
        </p:spPr>
      </p:pic>
      <p:pic>
        <p:nvPicPr>
          <p:cNvPr id="5" name="Picture 4">
            <a:extLst>
              <a:ext uri="{FF2B5EF4-FFF2-40B4-BE49-F238E27FC236}">
                <a16:creationId xmlns:a16="http://schemas.microsoft.com/office/drawing/2014/main" id="{B8407A15-28F2-C240-B0E4-54CEAB8D9BEF}"/>
              </a:ext>
            </a:extLst>
          </p:cNvPr>
          <p:cNvPicPr>
            <a:picLocks noChangeAspect="1"/>
          </p:cNvPicPr>
          <p:nvPr/>
        </p:nvPicPr>
        <p:blipFill>
          <a:blip r:embed="rId3"/>
          <a:stretch>
            <a:fillRect/>
          </a:stretch>
        </p:blipFill>
        <p:spPr>
          <a:xfrm>
            <a:off x="2768600" y="3557534"/>
            <a:ext cx="6654800" cy="2959100"/>
          </a:xfrm>
          <a:prstGeom prst="rect">
            <a:avLst/>
          </a:prstGeom>
        </p:spPr>
      </p:pic>
      <p:sp>
        <p:nvSpPr>
          <p:cNvPr id="8" name="TextBox 7">
            <a:extLst>
              <a:ext uri="{FF2B5EF4-FFF2-40B4-BE49-F238E27FC236}">
                <a16:creationId xmlns:a16="http://schemas.microsoft.com/office/drawing/2014/main" id="{8714481C-9E38-764E-9BB6-815CCA776F32}"/>
              </a:ext>
            </a:extLst>
          </p:cNvPr>
          <p:cNvSpPr txBox="1"/>
          <p:nvPr/>
        </p:nvSpPr>
        <p:spPr>
          <a:xfrm>
            <a:off x="9837683" y="1434662"/>
            <a:ext cx="2002220" cy="584775"/>
          </a:xfrm>
          <a:prstGeom prst="rect">
            <a:avLst/>
          </a:prstGeom>
          <a:noFill/>
        </p:spPr>
        <p:txBody>
          <a:bodyPr wrap="square" rtlCol="0">
            <a:spAutoFit/>
          </a:bodyPr>
          <a:lstStyle/>
          <a:p>
            <a:r>
              <a:rPr lang="en-US" sz="3200" b="1" dirty="0">
                <a:solidFill>
                  <a:schemeClr val="bg1">
                    <a:lumMod val="95000"/>
                  </a:schemeClr>
                </a:solidFill>
              </a:rPr>
              <a:t>Staging</a:t>
            </a:r>
            <a:endParaRPr lang="en-US" b="1" dirty="0">
              <a:solidFill>
                <a:schemeClr val="bg1">
                  <a:lumMod val="95000"/>
                </a:schemeClr>
              </a:solidFill>
            </a:endParaRPr>
          </a:p>
        </p:txBody>
      </p:sp>
      <p:sp>
        <p:nvSpPr>
          <p:cNvPr id="11" name="TextBox 10">
            <a:extLst>
              <a:ext uri="{FF2B5EF4-FFF2-40B4-BE49-F238E27FC236}">
                <a16:creationId xmlns:a16="http://schemas.microsoft.com/office/drawing/2014/main" id="{D2646456-4252-9C4B-937B-F0CFA86AC8A5}"/>
              </a:ext>
            </a:extLst>
          </p:cNvPr>
          <p:cNvSpPr txBox="1"/>
          <p:nvPr/>
        </p:nvSpPr>
        <p:spPr>
          <a:xfrm>
            <a:off x="9677400" y="4546176"/>
            <a:ext cx="2351689" cy="584775"/>
          </a:xfrm>
          <a:prstGeom prst="rect">
            <a:avLst/>
          </a:prstGeom>
          <a:noFill/>
        </p:spPr>
        <p:txBody>
          <a:bodyPr wrap="square" rtlCol="0">
            <a:spAutoFit/>
          </a:bodyPr>
          <a:lstStyle/>
          <a:p>
            <a:r>
              <a:rPr lang="en-US" sz="3200" b="1" dirty="0">
                <a:solidFill>
                  <a:schemeClr val="bg1">
                    <a:lumMod val="95000"/>
                  </a:schemeClr>
                </a:solidFill>
              </a:rPr>
              <a:t>Production</a:t>
            </a:r>
            <a:endParaRPr lang="en-US" b="1" dirty="0">
              <a:solidFill>
                <a:schemeClr val="bg1">
                  <a:lumMod val="95000"/>
                </a:schemeClr>
              </a:solidFill>
            </a:endParaRPr>
          </a:p>
        </p:txBody>
      </p:sp>
    </p:spTree>
    <p:extLst>
      <p:ext uri="{BB962C8B-B14F-4D97-AF65-F5344CB8AC3E}">
        <p14:creationId xmlns:p14="http://schemas.microsoft.com/office/powerpoint/2010/main" val="134462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0BFF-16C6-5F46-9373-0C0BAD705E1B}"/>
              </a:ext>
            </a:extLst>
          </p:cNvPr>
          <p:cNvSpPr>
            <a:spLocks noGrp="1"/>
          </p:cNvSpPr>
          <p:nvPr>
            <p:ph type="title"/>
          </p:nvPr>
        </p:nvSpPr>
        <p:spPr/>
        <p:txBody>
          <a:bodyPr>
            <a:normAutofit/>
          </a:bodyPr>
          <a:lstStyle/>
          <a:p>
            <a:r>
              <a:rPr lang="en-US" dirty="0"/>
              <a:t>Hands On: Management Zones</a:t>
            </a:r>
          </a:p>
        </p:txBody>
      </p:sp>
    </p:spTree>
    <p:extLst>
      <p:ext uri="{BB962C8B-B14F-4D97-AF65-F5344CB8AC3E}">
        <p14:creationId xmlns:p14="http://schemas.microsoft.com/office/powerpoint/2010/main" val="713865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6F9C6CD9-396E-FD4A-9781-9C4614F054C5}"/>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dirty="0">
                <a:latin typeface="Calibri Light" panose="020F0302020204030204" pitchFamily="34" charset="0"/>
                <a:cs typeface="Calibri Light" panose="020F0302020204030204" pitchFamily="34" charset="0"/>
              </a:rPr>
              <a:t>Hands On: Management Zones &amp; Service Renaming</a:t>
            </a:r>
          </a:p>
        </p:txBody>
      </p:sp>
      <p:sp>
        <p:nvSpPr>
          <p:cNvPr id="134146" name="Content Placeholder 2">
            <a:extLst>
              <a:ext uri="{FF2B5EF4-FFF2-40B4-BE49-F238E27FC236}">
                <a16:creationId xmlns:a16="http://schemas.microsoft.com/office/drawing/2014/main" id="{6A4DB9A4-3E54-FF4B-ADF1-42C42C0CF683}"/>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b="1" i="1" dirty="0">
                <a:latin typeface="Calibri Light" panose="020F0302020204030204" pitchFamily="34" charset="0"/>
                <a:cs typeface="Calibri Light" panose="020F0302020204030204" pitchFamily="34" charset="0"/>
              </a:rPr>
              <a:t>Goal</a:t>
            </a:r>
            <a:r>
              <a:rPr lang="en-US" altLang="en-US" dirty="0">
                <a:latin typeface="Calibri Light" panose="020F0302020204030204" pitchFamily="34" charset="0"/>
                <a:cs typeface="Calibri Light" panose="020F0302020204030204" pitchFamily="34" charset="0"/>
              </a:rPr>
              <a:t>: Separate your environment into Production and Test</a:t>
            </a:r>
          </a:p>
          <a:p>
            <a:r>
              <a:rPr lang="en-US" altLang="en-US" b="1" i="1" dirty="0">
                <a:latin typeface="Calibri Light" panose="020F0302020204030204" pitchFamily="34" charset="0"/>
                <a:cs typeface="Calibri Light" panose="020F0302020204030204" pitchFamily="34" charset="0"/>
              </a:rPr>
              <a:t>Steps</a:t>
            </a:r>
          </a:p>
          <a:p>
            <a:pPr lvl="1"/>
            <a:r>
              <a:rPr lang="en-US" altLang="en-US" dirty="0">
                <a:latin typeface="Calibri Light" panose="020F0302020204030204" pitchFamily="34" charset="0"/>
                <a:cs typeface="Calibri Light" panose="020F0302020204030204" pitchFamily="34" charset="0"/>
              </a:rPr>
              <a:t>Follow Steps in Lab 3</a:t>
            </a:r>
          </a:p>
          <a:p>
            <a:pPr lvl="1"/>
            <a:r>
              <a:rPr lang="en-US" altLang="en-US" dirty="0">
                <a:latin typeface="Calibri Light" panose="020F0302020204030204" pitchFamily="34" charset="0"/>
                <a:cs typeface="Calibri Light" panose="020F0302020204030204" pitchFamily="34" charset="0"/>
              </a:rPr>
              <a:t>Follow Steps in Lab 4</a:t>
            </a:r>
          </a:p>
        </p:txBody>
      </p:sp>
    </p:spTree>
    <p:extLst>
      <p:ext uri="{BB962C8B-B14F-4D97-AF65-F5344CB8AC3E}">
        <p14:creationId xmlns:p14="http://schemas.microsoft.com/office/powerpoint/2010/main" val="887331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6F9C6CD9-396E-FD4A-9781-9C4614F054C5}"/>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dirty="0">
                <a:latin typeface="Calibri Light" panose="020F0302020204030204" pitchFamily="34" charset="0"/>
                <a:cs typeface="Calibri Light" panose="020F0302020204030204" pitchFamily="34" charset="0"/>
              </a:rPr>
              <a:t>Hands On: Management Zones &amp; Service Renaming</a:t>
            </a:r>
          </a:p>
        </p:txBody>
      </p:sp>
      <p:sp>
        <p:nvSpPr>
          <p:cNvPr id="134146" name="Content Placeholder 2">
            <a:extLst>
              <a:ext uri="{FF2B5EF4-FFF2-40B4-BE49-F238E27FC236}">
                <a16:creationId xmlns:a16="http://schemas.microsoft.com/office/drawing/2014/main" id="{6A4DB9A4-3E54-FF4B-ADF1-42C42C0CF683}"/>
              </a:ext>
            </a:extLst>
          </p:cNvPr>
          <p:cNvSpPr>
            <a:spLocks noGrp="1" noChangeArrowheads="1"/>
          </p:cNvSpPr>
          <p:nvPr>
            <p:ph sz="quarter" idx="12"/>
          </p:nvPr>
        </p:nvSpPr>
        <p:spPr bwMode="auto">
          <a:xfrm>
            <a:off x="698500" y="1449388"/>
            <a:ext cx="10774363" cy="4575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b="1" i="1" dirty="0">
                <a:latin typeface="Calibri Light" panose="020F0302020204030204" pitchFamily="34" charset="0"/>
                <a:cs typeface="Calibri Light" panose="020F0302020204030204" pitchFamily="34" charset="0"/>
              </a:rPr>
              <a:t>Goal</a:t>
            </a:r>
            <a:r>
              <a:rPr lang="en-US" altLang="en-US" dirty="0">
                <a:latin typeface="Calibri Light" panose="020F0302020204030204" pitchFamily="34" charset="0"/>
                <a:cs typeface="Calibri Light" panose="020F0302020204030204" pitchFamily="34" charset="0"/>
              </a:rPr>
              <a:t>: Separate your environment into Production and Test</a:t>
            </a:r>
          </a:p>
          <a:p>
            <a:r>
              <a:rPr lang="en-US" altLang="en-US" b="1" i="1" dirty="0">
                <a:latin typeface="Calibri Light" panose="020F0302020204030204" pitchFamily="34" charset="0"/>
                <a:cs typeface="Calibri Light" panose="020F0302020204030204" pitchFamily="34" charset="0"/>
              </a:rPr>
              <a:t>Steps</a:t>
            </a:r>
          </a:p>
          <a:p>
            <a:pPr lvl="1"/>
            <a:r>
              <a:rPr lang="en-US" altLang="en-US" dirty="0">
                <a:latin typeface="Calibri Light" panose="020F0302020204030204" pitchFamily="34" charset="0"/>
                <a:cs typeface="Calibri Light" panose="020F0302020204030204" pitchFamily="34" charset="0"/>
              </a:rPr>
              <a:t>Create management Zones for Production and Test</a:t>
            </a:r>
            <a:endParaRPr lang="en-US" altLang="en-US" dirty="0">
              <a:latin typeface="Calibri Light" panose="020F0302020204030204" pitchFamily="34" charset="0"/>
              <a:cs typeface="Calibri Light" panose="020F0302020204030204" pitchFamily="34" charset="0"/>
              <a:sym typeface="Wingdings" pitchFamily="2" charset="2"/>
            </a:endParaRPr>
          </a:p>
          <a:p>
            <a:pPr lvl="1"/>
            <a:r>
              <a:rPr lang="en-US" altLang="en-US" dirty="0">
                <a:latin typeface="Calibri Light" panose="020F0302020204030204" pitchFamily="34" charset="0"/>
                <a:cs typeface="Calibri Light" panose="020F0302020204030204" pitchFamily="34" charset="0"/>
              </a:rPr>
              <a:t>Map your hosts into the correct zone</a:t>
            </a:r>
          </a:p>
          <a:p>
            <a:pPr lvl="1"/>
            <a:r>
              <a:rPr lang="en-US" altLang="en-US" dirty="0">
                <a:latin typeface="Calibri Light" panose="020F0302020204030204" pitchFamily="34" charset="0"/>
                <a:cs typeface="Calibri Light" panose="020F0302020204030204" pitchFamily="34" charset="0"/>
              </a:rPr>
              <a:t>Apply to processes running on matching hosts</a:t>
            </a:r>
          </a:p>
          <a:p>
            <a:pPr lvl="1"/>
            <a:r>
              <a:rPr lang="en-US" altLang="en-US" dirty="0">
                <a:latin typeface="Calibri Light" panose="020F0302020204030204" pitchFamily="34" charset="0"/>
                <a:cs typeface="Calibri Light" panose="020F0302020204030204" pitchFamily="34" charset="0"/>
              </a:rPr>
              <a:t>View the different zones through the UI</a:t>
            </a:r>
          </a:p>
        </p:txBody>
      </p:sp>
    </p:spTree>
    <p:extLst>
      <p:ext uri="{BB962C8B-B14F-4D97-AF65-F5344CB8AC3E}">
        <p14:creationId xmlns:p14="http://schemas.microsoft.com/office/powerpoint/2010/main" val="3940859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73A0F5-94F9-7843-85C4-A92B8D24572C}"/>
              </a:ext>
            </a:extLst>
          </p:cNvPr>
          <p:cNvSpPr>
            <a:spLocks noGrp="1"/>
          </p:cNvSpPr>
          <p:nvPr>
            <p:ph type="ctrTitle"/>
          </p:nvPr>
        </p:nvSpPr>
        <p:spPr/>
        <p:txBody>
          <a:bodyPr/>
          <a:lstStyle/>
          <a:p>
            <a:r>
              <a:rPr lang="en-US" dirty="0"/>
              <a:t>WebSphere Pitfalls</a:t>
            </a:r>
          </a:p>
        </p:txBody>
      </p:sp>
      <p:sp>
        <p:nvSpPr>
          <p:cNvPr id="6" name="Subtitle 5">
            <a:extLst>
              <a:ext uri="{FF2B5EF4-FFF2-40B4-BE49-F238E27FC236}">
                <a16:creationId xmlns:a16="http://schemas.microsoft.com/office/drawing/2014/main" id="{EC00B0DB-885D-5D48-939D-39CC8A7F9020}"/>
              </a:ext>
            </a:extLst>
          </p:cNvPr>
          <p:cNvSpPr>
            <a:spLocks noGrp="1"/>
          </p:cNvSpPr>
          <p:nvPr>
            <p:ph type="subTitle" idx="1"/>
          </p:nvPr>
        </p:nvSpPr>
        <p:spPr/>
        <p:txBody>
          <a:bodyPr/>
          <a:lstStyle/>
          <a:p>
            <a:r>
              <a:rPr lang="en-US" dirty="0" err="1"/>
              <a:t>Techworkshop</a:t>
            </a:r>
            <a:r>
              <a:rPr lang="en-US" dirty="0"/>
              <a:t> January, 2019</a:t>
            </a:r>
          </a:p>
        </p:txBody>
      </p:sp>
    </p:spTree>
    <p:extLst>
      <p:ext uri="{BB962C8B-B14F-4D97-AF65-F5344CB8AC3E}">
        <p14:creationId xmlns:p14="http://schemas.microsoft.com/office/powerpoint/2010/main" val="734021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pPr>
              <a:defRPr/>
            </a:pPr>
            <a:r>
              <a:rPr lang="en-US" dirty="0"/>
              <a:t>WebSphere Pitfalls</a:t>
            </a:r>
            <a:endParaRPr lang="en-GB" dirty="0"/>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447038" y="1523999"/>
            <a:ext cx="2082788" cy="5334001"/>
          </a:xfrm>
        </p:spPr>
        <p:txBody>
          <a:bodyPr>
            <a:normAutofit/>
          </a:bodyPr>
          <a:lstStyle/>
          <a:p>
            <a:pPr algn="r">
              <a:spcBef>
                <a:spcPts val="4200"/>
              </a:spcBef>
            </a:pPr>
            <a:r>
              <a:rPr lang="en-US" sz="1500" b="1" dirty="0">
                <a:solidFill>
                  <a:srgbClr val="4D565A"/>
                </a:solidFill>
                <a:latin typeface="Bernina Sans" pitchFamily="2" charset="77"/>
                <a:cs typeface="Calibri" panose="020F0502020204030204" pitchFamily="34" charset="0"/>
              </a:rPr>
              <a:t>item 1</a:t>
            </a:r>
          </a:p>
          <a:p>
            <a:pPr algn="r">
              <a:spcBef>
                <a:spcPts val="4200"/>
              </a:spcBef>
            </a:pPr>
            <a:r>
              <a:rPr lang="en-US" sz="1500" b="1" dirty="0">
                <a:solidFill>
                  <a:srgbClr val="4D565A"/>
                </a:solidFill>
                <a:latin typeface="Bernina Sans" pitchFamily="2" charset="77"/>
                <a:cs typeface="Calibri" panose="020F0502020204030204" pitchFamily="34" charset="0"/>
              </a:rPr>
              <a:t>item 2</a:t>
            </a:r>
          </a:p>
          <a:p>
            <a:r>
              <a:rPr lang="en-US" dirty="0">
                <a:solidFill>
                  <a:srgbClr val="4D565A"/>
                </a:solidFill>
                <a:cs typeface="Calibri" panose="020F0502020204030204" pitchFamily="34" charset="0"/>
              </a:rPr>
              <a:t>item 3</a:t>
            </a:r>
          </a:p>
          <a:p>
            <a:r>
              <a:rPr lang="en-US" dirty="0">
                <a:solidFill>
                  <a:srgbClr val="4D565A"/>
                </a:solidFill>
                <a:cs typeface="Calibri" panose="020F0502020204030204" pitchFamily="34" charset="0"/>
              </a:rPr>
              <a:t>Item 4</a:t>
            </a:r>
            <a:endParaRPr lang="en-US" dirty="0">
              <a:solidFill>
                <a:schemeClr val="bg1">
                  <a:lumMod val="95000"/>
                </a:schemeClr>
              </a:solidFill>
              <a:cs typeface="Calibri" panose="020F0502020204030204" pitchFamily="34" charset="0"/>
            </a:endParaRPr>
          </a:p>
          <a:p>
            <a:r>
              <a:rPr lang="en-US" dirty="0">
                <a:solidFill>
                  <a:schemeClr val="bg1">
                    <a:lumMod val="95000"/>
                  </a:schemeClr>
                </a:solidFill>
                <a:cs typeface="Calibri" panose="020F0502020204030204" pitchFamily="34" charset="0"/>
              </a:rPr>
              <a:t>Item 5</a:t>
            </a:r>
          </a:p>
          <a:p>
            <a:pPr algn="r">
              <a:spcBef>
                <a:spcPts val="4200"/>
              </a:spcBef>
            </a:pPr>
            <a:endParaRPr lang="en-US" sz="1500" b="1" dirty="0">
              <a:solidFill>
                <a:schemeClr val="bg1">
                  <a:lumMod val="95000"/>
                </a:schemeClr>
              </a:solidFill>
              <a:latin typeface="Bernina Sans" pitchFamily="2" charset="77"/>
              <a:cs typeface="Calibri" panose="020F0502020204030204" pitchFamily="34" charset="0"/>
            </a:endParaRP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a:bodyPr>
          <a:lstStyle/>
          <a:p>
            <a:r>
              <a:rPr lang="en-US" dirty="0"/>
              <a:t>Agenda</a:t>
            </a:r>
          </a:p>
        </p:txBody>
      </p:sp>
      <p:cxnSp>
        <p:nvCxnSpPr>
          <p:cNvPr id="14" name="Straight Connector 13">
            <a:extLst>
              <a:ext uri="{FF2B5EF4-FFF2-40B4-BE49-F238E27FC236}">
                <a16:creationId xmlns:a16="http://schemas.microsoft.com/office/drawing/2014/main" id="{604208D1-7247-1942-AE9D-11EB37DA399E}"/>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67F9195F-8389-1045-94CF-5A4B8581463F}"/>
              </a:ext>
            </a:extLst>
          </p:cNvPr>
          <p:cNvSpPr/>
          <p:nvPr/>
        </p:nvSpPr>
        <p:spPr>
          <a:xfrm rot="16200000">
            <a:off x="2547696" y="4895476"/>
            <a:ext cx="173736" cy="109728"/>
          </a:xfrm>
          <a:prstGeom prst="triangle">
            <a:avLst/>
          </a:prstGeom>
          <a:gradFill>
            <a:gsLst>
              <a:gs pos="0">
                <a:srgbClr val="1496FF"/>
              </a:gs>
              <a:gs pos="0">
                <a:srgbClr val="1496FF"/>
              </a:gs>
              <a:gs pos="100000">
                <a:srgbClr val="8A37D1"/>
              </a:gs>
            </a:gsLst>
            <a:lin ang="6600000" scaled="0"/>
          </a:gra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1419"/>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D17A7EEC-03F5-C64F-8447-E100545EE0B1}"/>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98DB4F3-6625-B646-A296-D3FCFD996865}"/>
              </a:ext>
            </a:extLst>
          </p:cNvPr>
          <p:cNvPicPr>
            <a:picLocks noChangeAspect="1"/>
          </p:cNvPicPr>
          <p:nvPr/>
        </p:nvPicPr>
        <p:blipFill>
          <a:blip r:embed="rId2"/>
          <a:stretch>
            <a:fillRect/>
          </a:stretch>
        </p:blipFill>
        <p:spPr>
          <a:xfrm>
            <a:off x="3090167" y="1321784"/>
            <a:ext cx="8967208" cy="5171090"/>
          </a:xfrm>
          <a:prstGeom prst="rect">
            <a:avLst/>
          </a:prstGeom>
        </p:spPr>
      </p:pic>
    </p:spTree>
    <p:extLst>
      <p:ext uri="{BB962C8B-B14F-4D97-AF65-F5344CB8AC3E}">
        <p14:creationId xmlns:p14="http://schemas.microsoft.com/office/powerpoint/2010/main" val="52531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upLeft)">
                                      <p:cBhvr>
                                        <p:cTn id="7" dur="1000"/>
                                        <p:tgtEl>
                                          <p:spTgt spid="14"/>
                                        </p:tgtEl>
                                      </p:cBhvr>
                                    </p:animEffect>
                                  </p:childTnLst>
                                </p:cTn>
                              </p:par>
                              <p:par>
                                <p:cTn id="8" presetID="18" presetClass="entr" presetSubtype="9"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up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214546-7607-4254-9B78-A00640F1AC02}"/>
              </a:ext>
            </a:extLst>
          </p:cNvPr>
          <p:cNvSpPr>
            <a:spLocks noGrp="1"/>
          </p:cNvSpPr>
          <p:nvPr>
            <p:ph type="title"/>
          </p:nvPr>
        </p:nvSpPr>
        <p:spPr/>
        <p:txBody>
          <a:bodyPr>
            <a:normAutofit fontScale="90000"/>
          </a:bodyPr>
          <a:lstStyle/>
          <a:p>
            <a:r>
              <a:rPr lang="en-US" dirty="0">
                <a:solidFill>
                  <a:schemeClr val="bg1"/>
                </a:solidFill>
              </a:rPr>
              <a:t>Cluster detection works quite well, but PGIs are merged if multiple WebSphere Servers are running on the same host (“Node” in </a:t>
            </a:r>
            <a:r>
              <a:rPr lang="en-US" dirty="0" err="1">
                <a:solidFill>
                  <a:schemeClr val="bg1"/>
                </a:solidFill>
              </a:rPr>
              <a:t>Websphere</a:t>
            </a:r>
            <a:r>
              <a:rPr lang="en-US" dirty="0">
                <a:solidFill>
                  <a:schemeClr val="bg1"/>
                </a:solidFill>
              </a:rPr>
              <a:t> speak)</a:t>
            </a:r>
          </a:p>
        </p:txBody>
      </p:sp>
      <p:pic>
        <p:nvPicPr>
          <p:cNvPr id="8" name="Picture 7">
            <a:extLst>
              <a:ext uri="{FF2B5EF4-FFF2-40B4-BE49-F238E27FC236}">
                <a16:creationId xmlns:a16="http://schemas.microsoft.com/office/drawing/2014/main" id="{B9E43050-E43B-483F-82C3-F5C1A316F4E5}"/>
              </a:ext>
            </a:extLst>
          </p:cNvPr>
          <p:cNvPicPr>
            <a:picLocks noChangeAspect="1"/>
          </p:cNvPicPr>
          <p:nvPr/>
        </p:nvPicPr>
        <p:blipFill>
          <a:blip r:embed="rId3"/>
          <a:stretch>
            <a:fillRect/>
          </a:stretch>
        </p:blipFill>
        <p:spPr>
          <a:xfrm>
            <a:off x="-1" y="1379205"/>
            <a:ext cx="12113521" cy="5478795"/>
          </a:xfrm>
          <a:prstGeom prst="rect">
            <a:avLst/>
          </a:prstGeom>
        </p:spPr>
      </p:pic>
      <p:sp>
        <p:nvSpPr>
          <p:cNvPr id="9" name="Rectangle 8">
            <a:extLst>
              <a:ext uri="{FF2B5EF4-FFF2-40B4-BE49-F238E27FC236}">
                <a16:creationId xmlns:a16="http://schemas.microsoft.com/office/drawing/2014/main" id="{43072DA9-61F3-47AF-A07C-D3177719AA25}"/>
              </a:ext>
            </a:extLst>
          </p:cNvPr>
          <p:cNvSpPr/>
          <p:nvPr/>
        </p:nvSpPr>
        <p:spPr>
          <a:xfrm>
            <a:off x="11436096" y="6211824"/>
            <a:ext cx="677424" cy="646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Speech Bubble: Rectangle 9">
            <a:extLst>
              <a:ext uri="{FF2B5EF4-FFF2-40B4-BE49-F238E27FC236}">
                <a16:creationId xmlns:a16="http://schemas.microsoft.com/office/drawing/2014/main" id="{D569239E-A337-49D3-8884-07205D27A3D0}"/>
              </a:ext>
            </a:extLst>
          </p:cNvPr>
          <p:cNvSpPr/>
          <p:nvPr/>
        </p:nvSpPr>
        <p:spPr>
          <a:xfrm>
            <a:off x="1898157" y="2241558"/>
            <a:ext cx="1582724" cy="835152"/>
          </a:xfrm>
          <a:prstGeom prst="wedgeRectCallout">
            <a:avLst>
              <a:gd name="adj1" fmla="val -28233"/>
              <a:gd name="adj2" fmla="val -7487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WebSphere Cluster name (part of the PG)</a:t>
            </a:r>
          </a:p>
        </p:txBody>
      </p:sp>
      <p:sp>
        <p:nvSpPr>
          <p:cNvPr id="11" name="Speech Bubble: Rectangle 10">
            <a:extLst>
              <a:ext uri="{FF2B5EF4-FFF2-40B4-BE49-F238E27FC236}">
                <a16:creationId xmlns:a16="http://schemas.microsoft.com/office/drawing/2014/main" id="{0BE634C7-BE69-49C3-9130-7B246B030B19}"/>
              </a:ext>
            </a:extLst>
          </p:cNvPr>
          <p:cNvSpPr/>
          <p:nvPr/>
        </p:nvSpPr>
        <p:spPr>
          <a:xfrm>
            <a:off x="7939804" y="3385240"/>
            <a:ext cx="1582724" cy="835152"/>
          </a:xfrm>
          <a:prstGeom prst="wedgeRectCallout">
            <a:avLst>
              <a:gd name="adj1" fmla="val -118732"/>
              <a:gd name="adj2" fmla="val -826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Running on two hosts (</a:t>
            </a:r>
            <a:r>
              <a:rPr lang="en-US" sz="1100" dirty="0" err="1"/>
              <a:t>Websphere</a:t>
            </a:r>
            <a:r>
              <a:rPr lang="en-US" sz="1100" dirty="0"/>
              <a:t> Nodes)</a:t>
            </a:r>
          </a:p>
        </p:txBody>
      </p:sp>
      <p:sp>
        <p:nvSpPr>
          <p:cNvPr id="12" name="Speech Bubble: Rectangle 11">
            <a:extLst>
              <a:ext uri="{FF2B5EF4-FFF2-40B4-BE49-F238E27FC236}">
                <a16:creationId xmlns:a16="http://schemas.microsoft.com/office/drawing/2014/main" id="{73830C2A-BB86-4C3A-B9F6-933C1EB54EB8}"/>
              </a:ext>
            </a:extLst>
          </p:cNvPr>
          <p:cNvSpPr/>
          <p:nvPr/>
        </p:nvSpPr>
        <p:spPr>
          <a:xfrm>
            <a:off x="2926591" y="5175525"/>
            <a:ext cx="1582724" cy="835152"/>
          </a:xfrm>
          <a:prstGeom prst="wedgeRectCallout">
            <a:avLst>
              <a:gd name="adj1" fmla="val -105399"/>
              <a:gd name="adj2" fmla="val 9357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PGI shows the “</a:t>
            </a:r>
            <a:r>
              <a:rPr lang="en-US" sz="1100" dirty="0" err="1"/>
              <a:t>Websphere</a:t>
            </a:r>
            <a:r>
              <a:rPr lang="en-US" sz="1100" dirty="0"/>
              <a:t> node” as part of its name</a:t>
            </a:r>
          </a:p>
        </p:txBody>
      </p:sp>
      <p:sp>
        <p:nvSpPr>
          <p:cNvPr id="13" name="Speech Bubble: Rectangle 12">
            <a:extLst>
              <a:ext uri="{FF2B5EF4-FFF2-40B4-BE49-F238E27FC236}">
                <a16:creationId xmlns:a16="http://schemas.microsoft.com/office/drawing/2014/main" id="{C4CD1DDB-46A4-4E54-8119-F474885E0F30}"/>
              </a:ext>
            </a:extLst>
          </p:cNvPr>
          <p:cNvSpPr/>
          <p:nvPr/>
        </p:nvSpPr>
        <p:spPr>
          <a:xfrm>
            <a:off x="10376073" y="5068466"/>
            <a:ext cx="1582724" cy="835152"/>
          </a:xfrm>
          <a:prstGeom prst="wedgeRectCallout">
            <a:avLst>
              <a:gd name="adj1" fmla="val 36813"/>
              <a:gd name="adj2" fmla="val 7978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But on each hosts we have multiple instances of the same PG running</a:t>
            </a:r>
          </a:p>
        </p:txBody>
      </p:sp>
    </p:spTree>
    <p:extLst>
      <p:ext uri="{BB962C8B-B14F-4D97-AF65-F5344CB8AC3E}">
        <p14:creationId xmlns:p14="http://schemas.microsoft.com/office/powerpoint/2010/main" val="242541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608A2-555F-4E05-9F67-0594E98668C2}"/>
              </a:ext>
            </a:extLst>
          </p:cNvPr>
          <p:cNvSpPr>
            <a:spLocks noGrp="1"/>
          </p:cNvSpPr>
          <p:nvPr>
            <p:ph type="title"/>
          </p:nvPr>
        </p:nvSpPr>
        <p:spPr/>
        <p:txBody>
          <a:bodyPr>
            <a:normAutofit fontScale="90000"/>
          </a:bodyPr>
          <a:lstStyle/>
          <a:p>
            <a:r>
              <a:rPr lang="en-US" dirty="0"/>
              <a:t>But the client want to see each of his JVMs on each host separated</a:t>
            </a:r>
          </a:p>
        </p:txBody>
      </p:sp>
    </p:spTree>
    <p:extLst>
      <p:ext uri="{BB962C8B-B14F-4D97-AF65-F5344CB8AC3E}">
        <p14:creationId xmlns:p14="http://schemas.microsoft.com/office/powerpoint/2010/main" val="932741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608A2-555F-4E05-9F67-0594E98668C2}"/>
              </a:ext>
            </a:extLst>
          </p:cNvPr>
          <p:cNvSpPr>
            <a:spLocks noGrp="1"/>
          </p:cNvSpPr>
          <p:nvPr>
            <p:ph type="title"/>
          </p:nvPr>
        </p:nvSpPr>
        <p:spPr/>
        <p:txBody>
          <a:bodyPr/>
          <a:lstStyle/>
          <a:p>
            <a:r>
              <a:rPr lang="de-DE" dirty="0">
                <a:solidFill>
                  <a:schemeClr val="bg1"/>
                </a:solidFill>
              </a:rPr>
              <a:t>In </a:t>
            </a:r>
            <a:r>
              <a:rPr lang="de-DE" dirty="0" err="1">
                <a:solidFill>
                  <a:schemeClr val="bg1"/>
                </a:solidFill>
              </a:rPr>
              <a:t>case</a:t>
            </a:r>
            <a:r>
              <a:rPr lang="de-DE" dirty="0">
                <a:solidFill>
                  <a:schemeClr val="bg1"/>
                </a:solidFill>
              </a:rPr>
              <a:t> multiple JVMs </a:t>
            </a:r>
            <a:r>
              <a:rPr lang="de-DE" dirty="0" err="1">
                <a:solidFill>
                  <a:schemeClr val="bg1"/>
                </a:solidFill>
              </a:rPr>
              <a:t>of</a:t>
            </a:r>
            <a:r>
              <a:rPr lang="de-DE" dirty="0">
                <a:solidFill>
                  <a:schemeClr val="bg1"/>
                </a:solidFill>
              </a:rPr>
              <a:t> </a:t>
            </a:r>
            <a:r>
              <a:rPr lang="de-DE" dirty="0" err="1">
                <a:solidFill>
                  <a:schemeClr val="bg1"/>
                </a:solidFill>
              </a:rPr>
              <a:t>the</a:t>
            </a:r>
            <a:r>
              <a:rPr lang="de-DE" dirty="0">
                <a:solidFill>
                  <a:schemeClr val="bg1"/>
                </a:solidFill>
              </a:rPr>
              <a:t> same PGI </a:t>
            </a:r>
            <a:r>
              <a:rPr lang="de-DE" dirty="0" err="1">
                <a:solidFill>
                  <a:schemeClr val="bg1"/>
                </a:solidFill>
              </a:rPr>
              <a:t>are</a:t>
            </a:r>
            <a:r>
              <a:rPr lang="de-DE" dirty="0">
                <a:solidFill>
                  <a:schemeClr val="bg1"/>
                </a:solidFill>
              </a:rPr>
              <a:t> </a:t>
            </a:r>
            <a:r>
              <a:rPr lang="de-DE" dirty="0" err="1">
                <a:solidFill>
                  <a:schemeClr val="bg1"/>
                </a:solidFill>
              </a:rPr>
              <a:t>running</a:t>
            </a:r>
            <a:r>
              <a:rPr lang="de-DE" dirty="0">
                <a:solidFill>
                  <a:schemeClr val="bg1"/>
                </a:solidFill>
              </a:rPr>
              <a:t> on </a:t>
            </a:r>
            <a:r>
              <a:rPr lang="de-DE" dirty="0" err="1">
                <a:solidFill>
                  <a:schemeClr val="bg1"/>
                </a:solidFill>
              </a:rPr>
              <a:t>the</a:t>
            </a:r>
            <a:r>
              <a:rPr lang="de-DE" dirty="0">
                <a:solidFill>
                  <a:schemeClr val="bg1"/>
                </a:solidFill>
              </a:rPr>
              <a:t> same host…</a:t>
            </a:r>
            <a:endParaRPr lang="de-AT" dirty="0">
              <a:solidFill>
                <a:schemeClr val="bg1"/>
              </a:solidFill>
            </a:endParaRPr>
          </a:p>
        </p:txBody>
      </p:sp>
      <p:pic>
        <p:nvPicPr>
          <p:cNvPr id="12" name="Picture 11">
            <a:extLst>
              <a:ext uri="{FF2B5EF4-FFF2-40B4-BE49-F238E27FC236}">
                <a16:creationId xmlns:a16="http://schemas.microsoft.com/office/drawing/2014/main" id="{953C3390-CD5D-4D2A-AE92-8CD30F830574}"/>
              </a:ext>
            </a:extLst>
          </p:cNvPr>
          <p:cNvPicPr>
            <a:picLocks noChangeAspect="1"/>
          </p:cNvPicPr>
          <p:nvPr/>
        </p:nvPicPr>
        <p:blipFill>
          <a:blip r:embed="rId2"/>
          <a:stretch>
            <a:fillRect/>
          </a:stretch>
        </p:blipFill>
        <p:spPr>
          <a:xfrm>
            <a:off x="600496" y="5437216"/>
            <a:ext cx="5590742" cy="1152214"/>
          </a:xfrm>
          <a:prstGeom prst="rect">
            <a:avLst/>
          </a:prstGeom>
        </p:spPr>
      </p:pic>
      <p:pic>
        <p:nvPicPr>
          <p:cNvPr id="13" name="Picture 12">
            <a:extLst>
              <a:ext uri="{FF2B5EF4-FFF2-40B4-BE49-F238E27FC236}">
                <a16:creationId xmlns:a16="http://schemas.microsoft.com/office/drawing/2014/main" id="{5E81E63B-E465-4833-AB79-202C5A3FE3B7}"/>
              </a:ext>
            </a:extLst>
          </p:cNvPr>
          <p:cNvPicPr>
            <a:picLocks noChangeAspect="1"/>
          </p:cNvPicPr>
          <p:nvPr/>
        </p:nvPicPr>
        <p:blipFill>
          <a:blip r:embed="rId3"/>
          <a:stretch>
            <a:fillRect/>
          </a:stretch>
        </p:blipFill>
        <p:spPr>
          <a:xfrm>
            <a:off x="6139628" y="5591972"/>
            <a:ext cx="5441420" cy="1149665"/>
          </a:xfrm>
          <a:prstGeom prst="rect">
            <a:avLst/>
          </a:prstGeom>
        </p:spPr>
      </p:pic>
      <p:pic>
        <p:nvPicPr>
          <p:cNvPr id="14" name="Picture 13">
            <a:extLst>
              <a:ext uri="{FF2B5EF4-FFF2-40B4-BE49-F238E27FC236}">
                <a16:creationId xmlns:a16="http://schemas.microsoft.com/office/drawing/2014/main" id="{CD126D1D-A087-44FC-9918-2DD73ED74EDC}"/>
              </a:ext>
            </a:extLst>
          </p:cNvPr>
          <p:cNvPicPr>
            <a:picLocks noChangeAspect="1"/>
          </p:cNvPicPr>
          <p:nvPr/>
        </p:nvPicPr>
        <p:blipFill>
          <a:blip r:embed="rId4"/>
          <a:stretch>
            <a:fillRect/>
          </a:stretch>
        </p:blipFill>
        <p:spPr>
          <a:xfrm>
            <a:off x="6271328" y="1524000"/>
            <a:ext cx="5215527" cy="4099882"/>
          </a:xfrm>
          <a:prstGeom prst="rect">
            <a:avLst/>
          </a:prstGeom>
        </p:spPr>
      </p:pic>
      <p:pic>
        <p:nvPicPr>
          <p:cNvPr id="17" name="Picture 16">
            <a:extLst>
              <a:ext uri="{FF2B5EF4-FFF2-40B4-BE49-F238E27FC236}">
                <a16:creationId xmlns:a16="http://schemas.microsoft.com/office/drawing/2014/main" id="{9E0FE044-04FA-475F-A6C4-1CF75C6CFE4E}"/>
              </a:ext>
            </a:extLst>
          </p:cNvPr>
          <p:cNvPicPr>
            <a:picLocks noChangeAspect="1"/>
          </p:cNvPicPr>
          <p:nvPr/>
        </p:nvPicPr>
        <p:blipFill>
          <a:blip r:embed="rId5"/>
          <a:stretch>
            <a:fillRect/>
          </a:stretch>
        </p:blipFill>
        <p:spPr>
          <a:xfrm>
            <a:off x="749818" y="1524000"/>
            <a:ext cx="5100106" cy="4105182"/>
          </a:xfrm>
          <a:prstGeom prst="rect">
            <a:avLst/>
          </a:prstGeom>
        </p:spPr>
      </p:pic>
      <p:sp>
        <p:nvSpPr>
          <p:cNvPr id="18" name="Rectangle 17">
            <a:extLst>
              <a:ext uri="{FF2B5EF4-FFF2-40B4-BE49-F238E27FC236}">
                <a16:creationId xmlns:a16="http://schemas.microsoft.com/office/drawing/2014/main" id="{9880550F-E20E-4851-B530-09FDD4BDD24A}"/>
              </a:ext>
            </a:extLst>
          </p:cNvPr>
          <p:cNvSpPr/>
          <p:nvPr/>
        </p:nvSpPr>
        <p:spPr>
          <a:xfrm>
            <a:off x="969264" y="3383280"/>
            <a:ext cx="3163824" cy="408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Rectangle 18">
            <a:extLst>
              <a:ext uri="{FF2B5EF4-FFF2-40B4-BE49-F238E27FC236}">
                <a16:creationId xmlns:a16="http://schemas.microsoft.com/office/drawing/2014/main" id="{7939592E-C6C8-42D3-A396-C00959A65A84}"/>
              </a:ext>
            </a:extLst>
          </p:cNvPr>
          <p:cNvSpPr/>
          <p:nvPr/>
        </p:nvSpPr>
        <p:spPr>
          <a:xfrm>
            <a:off x="6467856" y="3441192"/>
            <a:ext cx="3163824" cy="408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Speech Bubble: Rectangle 19">
            <a:extLst>
              <a:ext uri="{FF2B5EF4-FFF2-40B4-BE49-F238E27FC236}">
                <a16:creationId xmlns:a16="http://schemas.microsoft.com/office/drawing/2014/main" id="{17358B17-A793-464F-9746-1A382C99812E}"/>
              </a:ext>
            </a:extLst>
          </p:cNvPr>
          <p:cNvSpPr/>
          <p:nvPr/>
        </p:nvSpPr>
        <p:spPr>
          <a:xfrm>
            <a:off x="4200144" y="2606040"/>
            <a:ext cx="1582724" cy="835152"/>
          </a:xfrm>
          <a:prstGeom prst="wedgeRectCallout">
            <a:avLst>
              <a:gd name="adj1" fmla="val -51261"/>
              <a:gd name="adj2" fmla="val 69069"/>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Make sure WebSphere specific properties are detected</a:t>
            </a:r>
          </a:p>
        </p:txBody>
      </p:sp>
      <p:sp>
        <p:nvSpPr>
          <p:cNvPr id="21" name="Speech Bubble: Rectangle 20">
            <a:extLst>
              <a:ext uri="{FF2B5EF4-FFF2-40B4-BE49-F238E27FC236}">
                <a16:creationId xmlns:a16="http://schemas.microsoft.com/office/drawing/2014/main" id="{C7F280E1-60B3-49F3-AB1D-364876FDD702}"/>
              </a:ext>
            </a:extLst>
          </p:cNvPr>
          <p:cNvSpPr/>
          <p:nvPr/>
        </p:nvSpPr>
        <p:spPr>
          <a:xfrm>
            <a:off x="9640012" y="2569464"/>
            <a:ext cx="1582724" cy="835152"/>
          </a:xfrm>
          <a:prstGeom prst="wedgeRectCallout">
            <a:avLst>
              <a:gd name="adj1" fmla="val -51261"/>
              <a:gd name="adj2" fmla="val 69069"/>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Make sure WebSphere specific properties are detected</a:t>
            </a:r>
          </a:p>
        </p:txBody>
      </p:sp>
      <p:sp>
        <p:nvSpPr>
          <p:cNvPr id="22" name="Speech Bubble: Rectangle 21">
            <a:extLst>
              <a:ext uri="{FF2B5EF4-FFF2-40B4-BE49-F238E27FC236}">
                <a16:creationId xmlns:a16="http://schemas.microsoft.com/office/drawing/2014/main" id="{96F43708-EF27-4544-A6E9-2CBA1EC33A21}"/>
              </a:ext>
            </a:extLst>
          </p:cNvPr>
          <p:cNvSpPr/>
          <p:nvPr/>
        </p:nvSpPr>
        <p:spPr>
          <a:xfrm>
            <a:off x="4991506" y="4960314"/>
            <a:ext cx="1621136" cy="885334"/>
          </a:xfrm>
          <a:prstGeom prst="wedgeRectCallout">
            <a:avLst>
              <a:gd name="adj1" fmla="val -51261"/>
              <a:gd name="adj2" fmla="val 69069"/>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 JVMs belonging to the same PG are detected on this host and are fully monitored</a:t>
            </a:r>
          </a:p>
        </p:txBody>
      </p:sp>
      <p:sp>
        <p:nvSpPr>
          <p:cNvPr id="24" name="Speech Bubble: Rectangle 23">
            <a:extLst>
              <a:ext uri="{FF2B5EF4-FFF2-40B4-BE49-F238E27FC236}">
                <a16:creationId xmlns:a16="http://schemas.microsoft.com/office/drawing/2014/main" id="{ACECAD8E-776F-4B0F-BC43-55A6E402A0C8}"/>
              </a:ext>
            </a:extLst>
          </p:cNvPr>
          <p:cNvSpPr/>
          <p:nvPr/>
        </p:nvSpPr>
        <p:spPr>
          <a:xfrm>
            <a:off x="10325535" y="5211606"/>
            <a:ext cx="1582724" cy="835152"/>
          </a:xfrm>
          <a:prstGeom prst="wedgeRectCallout">
            <a:avLst>
              <a:gd name="adj1" fmla="val -51261"/>
              <a:gd name="adj2" fmla="val 69069"/>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 JVMs belonging to the same PG are detected on this host and are fully monitored</a:t>
            </a:r>
          </a:p>
        </p:txBody>
      </p:sp>
      <p:sp>
        <p:nvSpPr>
          <p:cNvPr id="26" name="Rectangle 25">
            <a:extLst>
              <a:ext uri="{FF2B5EF4-FFF2-40B4-BE49-F238E27FC236}">
                <a16:creationId xmlns:a16="http://schemas.microsoft.com/office/drawing/2014/main" id="{FC525346-5C0E-4C32-835C-B1FE2F0D2F27}"/>
              </a:ext>
            </a:extLst>
          </p:cNvPr>
          <p:cNvSpPr/>
          <p:nvPr/>
        </p:nvSpPr>
        <p:spPr>
          <a:xfrm>
            <a:off x="896112" y="2045208"/>
            <a:ext cx="438912" cy="155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7" name="Rectangle 26">
            <a:extLst>
              <a:ext uri="{FF2B5EF4-FFF2-40B4-BE49-F238E27FC236}">
                <a16:creationId xmlns:a16="http://schemas.microsoft.com/office/drawing/2014/main" id="{991D4904-EFF7-42F6-90DA-1D0F7656AA36}"/>
              </a:ext>
            </a:extLst>
          </p:cNvPr>
          <p:cNvSpPr/>
          <p:nvPr/>
        </p:nvSpPr>
        <p:spPr>
          <a:xfrm>
            <a:off x="6406896" y="2057212"/>
            <a:ext cx="438912" cy="155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9354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4" grpId="0" animBg="1"/>
      <p:bldP spid="26"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608A2-555F-4E05-9F67-0594E98668C2}"/>
              </a:ext>
            </a:extLst>
          </p:cNvPr>
          <p:cNvSpPr>
            <a:spLocks noGrp="1"/>
          </p:cNvSpPr>
          <p:nvPr>
            <p:ph type="title"/>
          </p:nvPr>
        </p:nvSpPr>
        <p:spPr/>
        <p:txBody>
          <a:bodyPr>
            <a:normAutofit/>
          </a:bodyPr>
          <a:lstStyle/>
          <a:p>
            <a:r>
              <a:rPr lang="de-DE" dirty="0" err="1">
                <a:solidFill>
                  <a:schemeClr val="bg1"/>
                </a:solidFill>
              </a:rPr>
              <a:t>Process</a:t>
            </a:r>
            <a:r>
              <a:rPr lang="de-DE" dirty="0">
                <a:solidFill>
                  <a:schemeClr val="bg1"/>
                </a:solidFill>
              </a:rPr>
              <a:t> Property </a:t>
            </a:r>
            <a:r>
              <a:rPr lang="de-DE" dirty="0" err="1">
                <a:solidFill>
                  <a:schemeClr val="bg1"/>
                </a:solidFill>
              </a:rPr>
              <a:t>rules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help</a:t>
            </a:r>
            <a:r>
              <a:rPr lang="de-DE" dirty="0">
                <a:solidFill>
                  <a:schemeClr val="bg1"/>
                </a:solidFill>
              </a:rPr>
              <a:t>:</a:t>
            </a:r>
            <a:endParaRPr lang="de-AT" dirty="0">
              <a:solidFill>
                <a:schemeClr val="bg1"/>
              </a:solidFill>
            </a:endParaRPr>
          </a:p>
        </p:txBody>
      </p:sp>
      <p:pic>
        <p:nvPicPr>
          <p:cNvPr id="7" name="Picture 6">
            <a:extLst>
              <a:ext uri="{FF2B5EF4-FFF2-40B4-BE49-F238E27FC236}">
                <a16:creationId xmlns:a16="http://schemas.microsoft.com/office/drawing/2014/main" id="{93D997DA-A51D-4677-A150-49AD40C8103B}"/>
              </a:ext>
            </a:extLst>
          </p:cNvPr>
          <p:cNvPicPr>
            <a:picLocks noChangeAspect="1"/>
          </p:cNvPicPr>
          <p:nvPr/>
        </p:nvPicPr>
        <p:blipFill>
          <a:blip r:embed="rId2"/>
          <a:stretch>
            <a:fillRect/>
          </a:stretch>
        </p:blipFill>
        <p:spPr>
          <a:xfrm>
            <a:off x="0" y="1101970"/>
            <a:ext cx="12192000" cy="5854095"/>
          </a:xfrm>
          <a:prstGeom prst="rect">
            <a:avLst/>
          </a:prstGeom>
        </p:spPr>
      </p:pic>
      <p:sp>
        <p:nvSpPr>
          <p:cNvPr id="11" name="Speech Bubble: Rectangle 10">
            <a:extLst>
              <a:ext uri="{FF2B5EF4-FFF2-40B4-BE49-F238E27FC236}">
                <a16:creationId xmlns:a16="http://schemas.microsoft.com/office/drawing/2014/main" id="{2743BADE-418F-4DE1-AF14-808AB801308F}"/>
              </a:ext>
            </a:extLst>
          </p:cNvPr>
          <p:cNvSpPr/>
          <p:nvPr/>
        </p:nvSpPr>
        <p:spPr>
          <a:xfrm>
            <a:off x="4513276" y="3087624"/>
            <a:ext cx="1582724" cy="835152"/>
          </a:xfrm>
          <a:prstGeom prst="wedgeRectCallout">
            <a:avLst>
              <a:gd name="adj1" fmla="val -60120"/>
              <a:gd name="adj2" fmla="val 64689"/>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Define a detection rule based on a process property</a:t>
            </a:r>
          </a:p>
        </p:txBody>
      </p:sp>
      <p:sp>
        <p:nvSpPr>
          <p:cNvPr id="14" name="Speech Bubble: Rectangle 13">
            <a:extLst>
              <a:ext uri="{FF2B5EF4-FFF2-40B4-BE49-F238E27FC236}">
                <a16:creationId xmlns:a16="http://schemas.microsoft.com/office/drawing/2014/main" id="{88E4CC5D-522B-473C-B577-2B8941288345}"/>
              </a:ext>
            </a:extLst>
          </p:cNvPr>
          <p:cNvSpPr/>
          <p:nvPr/>
        </p:nvSpPr>
        <p:spPr>
          <a:xfrm>
            <a:off x="6358128" y="4093464"/>
            <a:ext cx="2176272" cy="835152"/>
          </a:xfrm>
          <a:prstGeom prst="wedgeRectCallout">
            <a:avLst>
              <a:gd name="adj1" fmla="val -127731"/>
              <a:gd name="adj2" fmla="val 6469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As WebSphere Admins love numbers to distinguish between single instances, make sure </a:t>
            </a:r>
            <a:r>
              <a:rPr lang="en-US" sz="1100" dirty="0" err="1"/>
              <a:t>OneAgent</a:t>
            </a:r>
            <a:r>
              <a:rPr lang="en-US" sz="1100" dirty="0"/>
              <a:t> also considers them </a:t>
            </a:r>
          </a:p>
          <a:p>
            <a:pPr algn="ctr"/>
            <a:r>
              <a:rPr lang="en-US" sz="1100" dirty="0"/>
              <a:t>(Numbers should NOT be ignored)</a:t>
            </a:r>
          </a:p>
        </p:txBody>
      </p:sp>
      <p:sp>
        <p:nvSpPr>
          <p:cNvPr id="15" name="Speech Bubble: Rectangle 14">
            <a:extLst>
              <a:ext uri="{FF2B5EF4-FFF2-40B4-BE49-F238E27FC236}">
                <a16:creationId xmlns:a16="http://schemas.microsoft.com/office/drawing/2014/main" id="{719B4FAA-F6FD-4321-9FBC-98ACCB9BB7A8}"/>
              </a:ext>
            </a:extLst>
          </p:cNvPr>
          <p:cNvSpPr/>
          <p:nvPr/>
        </p:nvSpPr>
        <p:spPr>
          <a:xfrm>
            <a:off x="6860236" y="5524764"/>
            <a:ext cx="1674164" cy="968110"/>
          </a:xfrm>
          <a:prstGeom prst="wedgeRectCallout">
            <a:avLst>
              <a:gd name="adj1" fmla="val -229590"/>
              <a:gd name="adj2" fmla="val -35311"/>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As multiple instances of the same </a:t>
            </a:r>
            <a:r>
              <a:rPr lang="en-US" sz="1000" dirty="0" err="1"/>
              <a:t>WebSpere</a:t>
            </a:r>
            <a:r>
              <a:rPr lang="en-US" sz="1000" dirty="0"/>
              <a:t> server (JVM) are running on the same host we need to make sure that a PGI is also split in this case</a:t>
            </a:r>
          </a:p>
        </p:txBody>
      </p:sp>
      <p:sp>
        <p:nvSpPr>
          <p:cNvPr id="18" name="Rectangle 17">
            <a:extLst>
              <a:ext uri="{FF2B5EF4-FFF2-40B4-BE49-F238E27FC236}">
                <a16:creationId xmlns:a16="http://schemas.microsoft.com/office/drawing/2014/main" id="{D7240826-AEA4-40F9-987A-4F5679E57ADF}"/>
              </a:ext>
            </a:extLst>
          </p:cNvPr>
          <p:cNvSpPr/>
          <p:nvPr/>
        </p:nvSpPr>
        <p:spPr>
          <a:xfrm>
            <a:off x="9375913" y="5524764"/>
            <a:ext cx="2613991" cy="1166192"/>
          </a:xfrm>
          <a:prstGeom prst="rect">
            <a:avLst/>
          </a:prstGeom>
          <a:solidFill>
            <a:schemeClr val="bg1"/>
          </a:solidFill>
          <a:ln w="285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This rules are evaluated on startup time -&gt; changes need a restart of the process</a:t>
            </a:r>
          </a:p>
        </p:txBody>
      </p:sp>
    </p:spTree>
    <p:extLst>
      <p:ext uri="{BB962C8B-B14F-4D97-AF65-F5344CB8AC3E}">
        <p14:creationId xmlns:p14="http://schemas.microsoft.com/office/powerpoint/2010/main" val="379598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DD5749-3DF2-413A-945B-935A730F5471}"/>
              </a:ext>
            </a:extLst>
          </p:cNvPr>
          <p:cNvSpPr>
            <a:spLocks noGrp="1"/>
          </p:cNvSpPr>
          <p:nvPr>
            <p:ph type="title"/>
          </p:nvPr>
        </p:nvSpPr>
        <p:spPr/>
        <p:txBody>
          <a:bodyPr/>
          <a:lstStyle/>
          <a:p>
            <a:r>
              <a:rPr lang="en-AU" dirty="0"/>
              <a:t>Now the PGI’s are also split into distinct nodes</a:t>
            </a:r>
          </a:p>
        </p:txBody>
      </p:sp>
      <p:pic>
        <p:nvPicPr>
          <p:cNvPr id="7" name="Picture 6">
            <a:extLst>
              <a:ext uri="{FF2B5EF4-FFF2-40B4-BE49-F238E27FC236}">
                <a16:creationId xmlns:a16="http://schemas.microsoft.com/office/drawing/2014/main" id="{F8117B37-58D7-4D9A-9316-D2EC7C60C47A}"/>
              </a:ext>
            </a:extLst>
          </p:cNvPr>
          <p:cNvPicPr>
            <a:picLocks noChangeAspect="1"/>
          </p:cNvPicPr>
          <p:nvPr/>
        </p:nvPicPr>
        <p:blipFill>
          <a:blip r:embed="rId3"/>
          <a:stretch>
            <a:fillRect/>
          </a:stretch>
        </p:blipFill>
        <p:spPr>
          <a:xfrm>
            <a:off x="0" y="1357577"/>
            <a:ext cx="12192000" cy="5377286"/>
          </a:xfrm>
          <a:prstGeom prst="rect">
            <a:avLst/>
          </a:prstGeom>
        </p:spPr>
      </p:pic>
      <p:sp>
        <p:nvSpPr>
          <p:cNvPr id="8" name="Rectangle 7">
            <a:extLst>
              <a:ext uri="{FF2B5EF4-FFF2-40B4-BE49-F238E27FC236}">
                <a16:creationId xmlns:a16="http://schemas.microsoft.com/office/drawing/2014/main" id="{417F1173-E959-4677-B90D-2F2207A7FB02}"/>
              </a:ext>
            </a:extLst>
          </p:cNvPr>
          <p:cNvSpPr/>
          <p:nvPr/>
        </p:nvSpPr>
        <p:spPr>
          <a:xfrm>
            <a:off x="0" y="3157728"/>
            <a:ext cx="3176016" cy="146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tangle 8">
            <a:extLst>
              <a:ext uri="{FF2B5EF4-FFF2-40B4-BE49-F238E27FC236}">
                <a16:creationId xmlns:a16="http://schemas.microsoft.com/office/drawing/2014/main" id="{F823A663-511A-4671-9C52-F506D8A99034}"/>
              </a:ext>
            </a:extLst>
          </p:cNvPr>
          <p:cNvSpPr/>
          <p:nvPr/>
        </p:nvSpPr>
        <p:spPr>
          <a:xfrm>
            <a:off x="6516624" y="3169920"/>
            <a:ext cx="3029712" cy="1341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6526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0BFF-16C6-5F46-9373-0C0BAD705E1B}"/>
              </a:ext>
            </a:extLst>
          </p:cNvPr>
          <p:cNvSpPr>
            <a:spLocks noGrp="1"/>
          </p:cNvSpPr>
          <p:nvPr>
            <p:ph type="title"/>
          </p:nvPr>
        </p:nvSpPr>
        <p:spPr/>
        <p:txBody>
          <a:bodyPr>
            <a:normAutofit/>
          </a:bodyPr>
          <a:lstStyle/>
          <a:p>
            <a:r>
              <a:rPr lang="en-US" dirty="0"/>
              <a:t>What challenges will I face?</a:t>
            </a:r>
          </a:p>
        </p:txBody>
      </p:sp>
    </p:spTree>
    <p:extLst>
      <p:ext uri="{BB962C8B-B14F-4D97-AF65-F5344CB8AC3E}">
        <p14:creationId xmlns:p14="http://schemas.microsoft.com/office/powerpoint/2010/main" val="1197653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2279-A8FB-4E08-B0DF-94061D9445E6}"/>
              </a:ext>
            </a:extLst>
          </p:cNvPr>
          <p:cNvSpPr>
            <a:spLocks noGrp="1"/>
          </p:cNvSpPr>
          <p:nvPr>
            <p:ph type="title"/>
          </p:nvPr>
        </p:nvSpPr>
        <p:spPr/>
        <p:txBody>
          <a:bodyPr/>
          <a:lstStyle/>
          <a:p>
            <a:r>
              <a:rPr lang="en-AU" dirty="0"/>
              <a:t>Smartscape View</a:t>
            </a:r>
          </a:p>
        </p:txBody>
      </p:sp>
      <p:pic>
        <p:nvPicPr>
          <p:cNvPr id="4" name="Picture 3">
            <a:extLst>
              <a:ext uri="{FF2B5EF4-FFF2-40B4-BE49-F238E27FC236}">
                <a16:creationId xmlns:a16="http://schemas.microsoft.com/office/drawing/2014/main" id="{11187DC0-BEF6-45F2-8D2D-31D9CCC04D15}"/>
              </a:ext>
            </a:extLst>
          </p:cNvPr>
          <p:cNvPicPr>
            <a:picLocks noChangeAspect="1"/>
          </p:cNvPicPr>
          <p:nvPr/>
        </p:nvPicPr>
        <p:blipFill>
          <a:blip r:embed="rId3"/>
          <a:stretch>
            <a:fillRect/>
          </a:stretch>
        </p:blipFill>
        <p:spPr>
          <a:xfrm>
            <a:off x="367510" y="1595754"/>
            <a:ext cx="4655206" cy="4897120"/>
          </a:xfrm>
          <a:prstGeom prst="rect">
            <a:avLst/>
          </a:prstGeom>
        </p:spPr>
      </p:pic>
      <p:pic>
        <p:nvPicPr>
          <p:cNvPr id="5" name="Picture 4">
            <a:extLst>
              <a:ext uri="{FF2B5EF4-FFF2-40B4-BE49-F238E27FC236}">
                <a16:creationId xmlns:a16="http://schemas.microsoft.com/office/drawing/2014/main" id="{A57ECB31-FD6F-4DCD-A301-68472A4D12C5}"/>
              </a:ext>
            </a:extLst>
          </p:cNvPr>
          <p:cNvPicPr>
            <a:picLocks noChangeAspect="1"/>
          </p:cNvPicPr>
          <p:nvPr/>
        </p:nvPicPr>
        <p:blipFill>
          <a:blip r:embed="rId4"/>
          <a:stretch>
            <a:fillRect/>
          </a:stretch>
        </p:blipFill>
        <p:spPr>
          <a:xfrm>
            <a:off x="6486401" y="1595754"/>
            <a:ext cx="4870542" cy="4897120"/>
          </a:xfrm>
          <a:prstGeom prst="rect">
            <a:avLst/>
          </a:prstGeom>
        </p:spPr>
      </p:pic>
    </p:spTree>
    <p:extLst>
      <p:ext uri="{BB962C8B-B14F-4D97-AF65-F5344CB8AC3E}">
        <p14:creationId xmlns:p14="http://schemas.microsoft.com/office/powerpoint/2010/main" val="3672715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503066-2CA5-4B01-B98C-31266A072258}"/>
              </a:ext>
            </a:extLst>
          </p:cNvPr>
          <p:cNvSpPr>
            <a:spLocks noGrp="1"/>
          </p:cNvSpPr>
          <p:nvPr>
            <p:ph type="title"/>
          </p:nvPr>
        </p:nvSpPr>
        <p:spPr/>
        <p:txBody>
          <a:bodyPr/>
          <a:lstStyle/>
          <a:p>
            <a:r>
              <a:rPr lang="en-AU" dirty="0"/>
              <a:t>Further Reading</a:t>
            </a:r>
          </a:p>
        </p:txBody>
      </p:sp>
      <p:sp>
        <p:nvSpPr>
          <p:cNvPr id="4" name="Text Placeholder 3">
            <a:extLst>
              <a:ext uri="{FF2B5EF4-FFF2-40B4-BE49-F238E27FC236}">
                <a16:creationId xmlns:a16="http://schemas.microsoft.com/office/drawing/2014/main" id="{00D8586B-A50C-4E6A-AFC4-817C2E7E9AB7}"/>
              </a:ext>
            </a:extLst>
          </p:cNvPr>
          <p:cNvSpPr>
            <a:spLocks noGrp="1"/>
          </p:cNvSpPr>
          <p:nvPr>
            <p:ph type="body" sz="quarter" idx="10"/>
          </p:nvPr>
        </p:nvSpPr>
        <p:spPr/>
        <p:txBody>
          <a:bodyPr/>
          <a:lstStyle/>
          <a:p>
            <a:r>
              <a:rPr lang="en-AU" dirty="0">
                <a:hlinkClick r:id="rId2"/>
              </a:rPr>
              <a:t>https://www.dynatrace.com/support/help/how-to-use-dynatrace/entity-detection-and-naming/</a:t>
            </a:r>
            <a:endParaRPr lang="en-AU" dirty="0"/>
          </a:p>
          <a:p>
            <a:endParaRPr lang="en-AU" dirty="0"/>
          </a:p>
        </p:txBody>
      </p:sp>
    </p:spTree>
    <p:extLst>
      <p:ext uri="{BB962C8B-B14F-4D97-AF65-F5344CB8AC3E}">
        <p14:creationId xmlns:p14="http://schemas.microsoft.com/office/powerpoint/2010/main" val="1878975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619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DC499AF-AF41-1342-85D2-DF6B221D784F}"/>
              </a:ext>
            </a:extLst>
          </p:cNvPr>
          <p:cNvPicPr>
            <a:picLocks noChangeAspect="1"/>
          </p:cNvPicPr>
          <p:nvPr/>
        </p:nvPicPr>
        <p:blipFill>
          <a:blip r:embed="rId2"/>
          <a:stretch>
            <a:fillRect/>
          </a:stretch>
        </p:blipFill>
        <p:spPr>
          <a:xfrm>
            <a:off x="5187925" y="1611537"/>
            <a:ext cx="4853782" cy="4853782"/>
          </a:xfrm>
          <a:prstGeom prst="rect">
            <a:avLst/>
          </a:prstGeom>
        </p:spPr>
      </p:pic>
      <p:sp>
        <p:nvSpPr>
          <p:cNvPr id="4" name="Title 3">
            <a:extLst>
              <a:ext uri="{FF2B5EF4-FFF2-40B4-BE49-F238E27FC236}">
                <a16:creationId xmlns:a16="http://schemas.microsoft.com/office/drawing/2014/main" id="{BE2360D6-CDCD-7548-94E0-68797313ADEB}"/>
              </a:ext>
            </a:extLst>
          </p:cNvPr>
          <p:cNvSpPr>
            <a:spLocks noGrp="1"/>
          </p:cNvSpPr>
          <p:nvPr>
            <p:ph type="title"/>
          </p:nvPr>
        </p:nvSpPr>
        <p:spPr/>
        <p:txBody>
          <a:bodyPr/>
          <a:lstStyle/>
          <a:p>
            <a:pPr fontAlgn="auto">
              <a:spcAft>
                <a:spcPts val="0"/>
              </a:spcAft>
              <a:defRPr/>
            </a:pPr>
            <a:r>
              <a:rPr lang="en-GB" dirty="0"/>
              <a:t>Custom agent installation</a:t>
            </a:r>
          </a:p>
        </p:txBody>
      </p:sp>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447038" y="1523999"/>
            <a:ext cx="2082788" cy="5334001"/>
          </a:xfrm>
        </p:spPr>
        <p:txBody>
          <a:bodyPr>
            <a:normAutofit/>
          </a:bodyPr>
          <a:lstStyle/>
          <a:p>
            <a:pPr algn="r">
              <a:spcBef>
                <a:spcPts val="4200"/>
              </a:spcBef>
            </a:pPr>
            <a:r>
              <a:rPr lang="en-US" sz="1500" b="1" dirty="0">
                <a:solidFill>
                  <a:schemeClr val="bg1"/>
                </a:solidFill>
                <a:latin typeface="Bernina Sans" pitchFamily="2" charset="77"/>
                <a:cs typeface="Calibri" panose="020F0502020204030204" pitchFamily="34" charset="0"/>
              </a:rPr>
              <a:t>item 1</a:t>
            </a:r>
          </a:p>
          <a:p>
            <a:pPr algn="r">
              <a:spcBef>
                <a:spcPts val="4200"/>
              </a:spcBef>
            </a:pPr>
            <a:r>
              <a:rPr lang="en-US" sz="1500" b="1" dirty="0">
                <a:solidFill>
                  <a:srgbClr val="4D565A"/>
                </a:solidFill>
                <a:latin typeface="Bernina Sans" pitchFamily="2" charset="77"/>
                <a:cs typeface="Calibri" panose="020F0502020204030204" pitchFamily="34" charset="0"/>
              </a:rPr>
              <a:t>item 2</a:t>
            </a:r>
          </a:p>
          <a:p>
            <a:pPr algn="r">
              <a:spcBef>
                <a:spcPts val="4200"/>
              </a:spcBef>
            </a:pPr>
            <a:r>
              <a:rPr lang="en-US" sz="1500" b="1" dirty="0">
                <a:solidFill>
                  <a:srgbClr val="4D565A"/>
                </a:solidFill>
                <a:latin typeface="Bernina Sans" pitchFamily="2" charset="77"/>
                <a:cs typeface="Calibri" panose="020F0502020204030204" pitchFamily="34" charset="0"/>
              </a:rPr>
              <a:t>item 3</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a:bodyPr>
          <a:lstStyle/>
          <a:p>
            <a:r>
              <a:rPr lang="en-US" dirty="0"/>
              <a:t>Agenda</a:t>
            </a:r>
          </a:p>
        </p:txBody>
      </p:sp>
      <p:cxnSp>
        <p:nvCxnSpPr>
          <p:cNvPr id="6" name="Straight Connector 5">
            <a:extLst>
              <a:ext uri="{FF2B5EF4-FFF2-40B4-BE49-F238E27FC236}">
                <a16:creationId xmlns:a16="http://schemas.microsoft.com/office/drawing/2014/main" id="{9C327766-CB2C-474F-9A0A-BA24CE0D5A70}"/>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AEB81070-C62C-9240-A407-09323E2F2FDC}"/>
              </a:ext>
            </a:extLst>
          </p:cNvPr>
          <p:cNvSpPr/>
          <p:nvPr/>
        </p:nvSpPr>
        <p:spPr>
          <a:xfrm rot="16200000">
            <a:off x="2547696" y="1644892"/>
            <a:ext cx="173736" cy="109728"/>
          </a:xfrm>
          <a:prstGeom prst="triangle">
            <a:avLst/>
          </a:prstGeom>
          <a:gradFill>
            <a:gsLst>
              <a:gs pos="0">
                <a:srgbClr val="1496FF"/>
              </a:gs>
              <a:gs pos="0">
                <a:srgbClr val="1496FF"/>
              </a:gs>
              <a:gs pos="100000">
                <a:srgbClr val="8A37D1"/>
              </a:gs>
            </a:gsLst>
            <a:lin ang="6600000" scaled="0"/>
          </a:gra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1" name="Picture 10">
            <a:extLst>
              <a:ext uri="{FF2B5EF4-FFF2-40B4-BE49-F238E27FC236}">
                <a16:creationId xmlns:a16="http://schemas.microsoft.com/office/drawing/2014/main" id="{563419E7-375A-C542-BABE-B00261305BDF}"/>
              </a:ext>
            </a:extLst>
          </p:cNvPr>
          <p:cNvPicPr>
            <a:picLocks noChangeAspect="1"/>
          </p:cNvPicPr>
          <p:nvPr/>
        </p:nvPicPr>
        <p:blipFill>
          <a:blip r:embed="rId3"/>
          <a:stretch>
            <a:fillRect/>
          </a:stretch>
        </p:blipFill>
        <p:spPr>
          <a:xfrm>
            <a:off x="6332116" y="1975887"/>
            <a:ext cx="2565400" cy="4191000"/>
          </a:xfrm>
          <a:prstGeom prst="rect">
            <a:avLst/>
          </a:prstGeom>
        </p:spPr>
      </p:pic>
      <p:pic>
        <p:nvPicPr>
          <p:cNvPr id="13" name="Picture 12">
            <a:extLst>
              <a:ext uri="{FF2B5EF4-FFF2-40B4-BE49-F238E27FC236}">
                <a16:creationId xmlns:a16="http://schemas.microsoft.com/office/drawing/2014/main" id="{C5A2BB4D-1A7E-B141-9FF7-290FE853613B}"/>
              </a:ext>
            </a:extLst>
          </p:cNvPr>
          <p:cNvPicPr>
            <a:picLocks noChangeAspect="1"/>
          </p:cNvPicPr>
          <p:nvPr/>
        </p:nvPicPr>
        <p:blipFill>
          <a:blip r:embed="rId4"/>
          <a:stretch>
            <a:fillRect/>
          </a:stretch>
        </p:blipFill>
        <p:spPr>
          <a:xfrm>
            <a:off x="6641846" y="2655168"/>
            <a:ext cx="1957741" cy="1049727"/>
          </a:xfrm>
          <a:prstGeom prst="rect">
            <a:avLst/>
          </a:prstGeom>
        </p:spPr>
      </p:pic>
      <p:pic>
        <p:nvPicPr>
          <p:cNvPr id="15" name="Picture 14">
            <a:extLst>
              <a:ext uri="{FF2B5EF4-FFF2-40B4-BE49-F238E27FC236}">
                <a16:creationId xmlns:a16="http://schemas.microsoft.com/office/drawing/2014/main" id="{CC0A6AD1-6564-3649-AFD6-B41097E50FDD}"/>
              </a:ext>
            </a:extLst>
          </p:cNvPr>
          <p:cNvPicPr>
            <a:picLocks noChangeAspect="1"/>
          </p:cNvPicPr>
          <p:nvPr/>
        </p:nvPicPr>
        <p:blipFill>
          <a:blip r:embed="rId5"/>
          <a:stretch>
            <a:fillRect/>
          </a:stretch>
        </p:blipFill>
        <p:spPr>
          <a:xfrm rot="2011909">
            <a:off x="6575059" y="874192"/>
            <a:ext cx="2837748" cy="2837748"/>
          </a:xfrm>
          <a:prstGeom prst="rect">
            <a:avLst/>
          </a:prstGeom>
        </p:spPr>
      </p:pic>
    </p:spTree>
    <p:extLst>
      <p:ext uri="{BB962C8B-B14F-4D97-AF65-F5344CB8AC3E}">
        <p14:creationId xmlns:p14="http://schemas.microsoft.com/office/powerpoint/2010/main" val="99289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694D7A39-6E93-604C-B974-3BDE4B027FB4}"/>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GB" altLang="en-US" dirty="0">
                <a:latin typeface="Calibri Light" panose="020F0302020204030204" pitchFamily="34" charset="0"/>
                <a:cs typeface="Calibri Light" panose="020F0302020204030204" pitchFamily="34" charset="0"/>
              </a:rPr>
              <a:t>Customize OneAgent installation on Windows</a:t>
            </a:r>
          </a:p>
        </p:txBody>
      </p:sp>
      <p:sp>
        <p:nvSpPr>
          <p:cNvPr id="21" name="Content Placeholder 2">
            <a:extLst>
              <a:ext uri="{FF2B5EF4-FFF2-40B4-BE49-F238E27FC236}">
                <a16:creationId xmlns:a16="http://schemas.microsoft.com/office/drawing/2014/main" id="{6FF1CD9B-814D-8440-B191-91070F56DDC9}"/>
              </a:ext>
            </a:extLst>
          </p:cNvPr>
          <p:cNvSpPr>
            <a:spLocks noGrp="1"/>
          </p:cNvSpPr>
          <p:nvPr>
            <p:ph sz="quarter" idx="12"/>
          </p:nvPr>
        </p:nvSpPr>
        <p:spPr>
          <a:xfrm>
            <a:off x="698498" y="1449387"/>
            <a:ext cx="10774365" cy="4575175"/>
          </a:xfrm>
        </p:spPr>
        <p:txBody>
          <a:bodyPr numCol="2"/>
          <a:lstStyle/>
          <a:p>
            <a:pPr marL="0" indent="0" fontAlgn="auto">
              <a:spcAft>
                <a:spcPts val="0"/>
              </a:spcAft>
              <a:buFont typeface="Wingdings" charset="2"/>
              <a:buNone/>
              <a:defRPr/>
            </a:pPr>
            <a:endParaRPr lang="en-US" b="1" dirty="0"/>
          </a:p>
          <a:p>
            <a:pPr fontAlgn="auto">
              <a:spcAft>
                <a:spcPts val="0"/>
              </a:spcAft>
              <a:buFont typeface="Wingdings" charset="2"/>
              <a:buChar char="§"/>
              <a:defRPr/>
            </a:pPr>
            <a:r>
              <a:rPr lang="en-US" b="1" dirty="0"/>
              <a:t>SERVER</a:t>
            </a:r>
          </a:p>
          <a:p>
            <a:pPr fontAlgn="auto">
              <a:spcAft>
                <a:spcPts val="0"/>
              </a:spcAft>
              <a:buFont typeface="Wingdings" charset="2"/>
              <a:buChar char="§"/>
              <a:defRPr/>
            </a:pPr>
            <a:r>
              <a:rPr lang="en-US" b="1" dirty="0"/>
              <a:t>TENANT</a:t>
            </a:r>
          </a:p>
          <a:p>
            <a:pPr fontAlgn="auto">
              <a:spcAft>
                <a:spcPts val="0"/>
              </a:spcAft>
              <a:buFont typeface="Wingdings" charset="2"/>
              <a:buChar char="§"/>
              <a:defRPr/>
            </a:pPr>
            <a:r>
              <a:rPr lang="en-US" b="1" dirty="0"/>
              <a:t>TENANT_TOKEN</a:t>
            </a:r>
          </a:p>
          <a:p>
            <a:pPr fontAlgn="auto">
              <a:spcAft>
                <a:spcPts val="0"/>
              </a:spcAft>
              <a:buFont typeface="Wingdings" charset="2"/>
              <a:buChar char="§"/>
              <a:defRPr/>
            </a:pPr>
            <a:r>
              <a:rPr lang="en-US" b="1" dirty="0"/>
              <a:t>HOST_GROUP</a:t>
            </a:r>
          </a:p>
          <a:p>
            <a:pPr fontAlgn="auto">
              <a:spcAft>
                <a:spcPts val="0"/>
              </a:spcAft>
              <a:buFont typeface="Wingdings" charset="2"/>
              <a:buChar char="§"/>
              <a:defRPr/>
            </a:pPr>
            <a:r>
              <a:rPr lang="en-US" dirty="0"/>
              <a:t>PROXY</a:t>
            </a:r>
          </a:p>
          <a:p>
            <a:pPr fontAlgn="auto">
              <a:spcAft>
                <a:spcPts val="0"/>
              </a:spcAft>
              <a:buFont typeface="Wingdings" charset="2"/>
              <a:buChar char="§"/>
              <a:defRPr/>
            </a:pPr>
            <a:r>
              <a:rPr lang="en-US" dirty="0"/>
              <a:t>APP_LOG_CONTENT_ACCESS</a:t>
            </a:r>
          </a:p>
          <a:p>
            <a:pPr fontAlgn="auto">
              <a:spcAft>
                <a:spcPts val="0"/>
              </a:spcAft>
              <a:buFont typeface="Wingdings" charset="2"/>
              <a:buChar char="§"/>
              <a:defRPr/>
            </a:pPr>
            <a:r>
              <a:rPr lang="en-US" dirty="0"/>
              <a:t>INSTALL_PATH</a:t>
            </a:r>
          </a:p>
          <a:p>
            <a:pPr fontAlgn="auto">
              <a:spcAft>
                <a:spcPts val="0"/>
              </a:spcAft>
              <a:buFont typeface="Wingdings" charset="2"/>
              <a:buChar char="§"/>
              <a:defRPr/>
            </a:pPr>
            <a:endParaRPr lang="en-US" dirty="0"/>
          </a:p>
          <a:p>
            <a:pPr marL="0" indent="0" fontAlgn="auto">
              <a:spcAft>
                <a:spcPts val="0"/>
              </a:spcAft>
              <a:buFont typeface="Wingdings" charset="2"/>
              <a:buNone/>
              <a:defRPr/>
            </a:pPr>
            <a:r>
              <a:rPr lang="en-GB" dirty="0">
                <a:solidFill>
                  <a:schemeClr val="bg1"/>
                </a:solidFill>
              </a:rPr>
              <a:t> </a:t>
            </a:r>
            <a:endParaRPr lang="en-US" dirty="0"/>
          </a:p>
          <a:p>
            <a:pPr fontAlgn="auto">
              <a:spcAft>
                <a:spcPts val="0"/>
              </a:spcAft>
              <a:buFont typeface="Wingdings" charset="2"/>
              <a:buChar char="§"/>
              <a:defRPr/>
            </a:pPr>
            <a:r>
              <a:rPr lang="en-US" dirty="0"/>
              <a:t>INFRA_ONLY</a:t>
            </a:r>
          </a:p>
          <a:p>
            <a:pPr fontAlgn="auto">
              <a:spcAft>
                <a:spcPts val="0"/>
              </a:spcAft>
              <a:buFont typeface="Wingdings" charset="2"/>
              <a:buChar char="§"/>
              <a:defRPr/>
            </a:pPr>
            <a:r>
              <a:rPr lang="en-US" dirty="0"/>
              <a:t>INSTALLATION.LOG</a:t>
            </a:r>
          </a:p>
          <a:p>
            <a:pPr fontAlgn="auto">
              <a:spcAft>
                <a:spcPts val="0"/>
              </a:spcAft>
              <a:buFont typeface="Wingdings" charset="2"/>
              <a:buChar char="§"/>
              <a:defRPr/>
            </a:pPr>
            <a:r>
              <a:rPr lang="en-US" b="1" dirty="0"/>
              <a:t>USER</a:t>
            </a:r>
          </a:p>
        </p:txBody>
      </p:sp>
      <p:sp>
        <p:nvSpPr>
          <p:cNvPr id="22" name="Content Placeholder 2">
            <a:extLst>
              <a:ext uri="{FF2B5EF4-FFF2-40B4-BE49-F238E27FC236}">
                <a16:creationId xmlns:a16="http://schemas.microsoft.com/office/drawing/2014/main" id="{C78077E5-7BDF-D84C-9FDD-239791282844}"/>
              </a:ext>
            </a:extLst>
          </p:cNvPr>
          <p:cNvSpPr txBox="1">
            <a:spLocks noChangeArrowheads="1"/>
          </p:cNvSpPr>
          <p:nvPr/>
        </p:nvSpPr>
        <p:spPr bwMode="auto">
          <a:xfrm>
            <a:off x="698500" y="1449388"/>
            <a:ext cx="10774363" cy="233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20000"/>
              </a:lnSpc>
              <a:spcBef>
                <a:spcPts val="1000"/>
              </a:spcBef>
              <a:buClr>
                <a:schemeClr val="accent1"/>
              </a:buClr>
              <a:buFont typeface="Wingdings" pitchFamily="2" charset="2"/>
              <a:buNone/>
            </a:pPr>
            <a:r>
              <a:rPr lang="en-GB" altLang="en-US" sz="2000" dirty="0">
                <a:solidFill>
                  <a:schemeClr val="bg1">
                    <a:lumMod val="95000"/>
                  </a:schemeClr>
                </a:solidFill>
                <a:latin typeface="Calibri Light" panose="020F0302020204030204" pitchFamily="34" charset="0"/>
                <a:cs typeface="Calibri Light" panose="020F0302020204030204" pitchFamily="34" charset="0"/>
              </a:rPr>
              <a:t>Use the Windows Group Policy installer with command line parameters </a:t>
            </a:r>
          </a:p>
        </p:txBody>
      </p:sp>
      <p:sp>
        <p:nvSpPr>
          <p:cNvPr id="23" name="TextBox 22">
            <a:extLst>
              <a:ext uri="{FF2B5EF4-FFF2-40B4-BE49-F238E27FC236}">
                <a16:creationId xmlns:a16="http://schemas.microsoft.com/office/drawing/2014/main" id="{D2F60098-843C-4041-8215-0815C4366CE6}"/>
              </a:ext>
            </a:extLst>
          </p:cNvPr>
          <p:cNvSpPr txBox="1"/>
          <p:nvPr/>
        </p:nvSpPr>
        <p:spPr>
          <a:xfrm>
            <a:off x="5897563" y="782638"/>
            <a:ext cx="0" cy="0"/>
          </a:xfrm>
          <a:prstGeom prst="rect">
            <a:avLst/>
          </a:prstGeom>
          <a:noFill/>
        </p:spPr>
        <p:txBody>
          <a:bodyPr wrap="none" lIns="0" tIns="0" rIns="0" bIns="0">
            <a:normAutofit fontScale="25000" lnSpcReduction="20000"/>
          </a:bodyPr>
          <a:lstStyle/>
          <a:p>
            <a:pPr eaLnBrk="1" fontAlgn="auto" hangingPunct="1">
              <a:lnSpc>
                <a:spcPct val="120000"/>
              </a:lnSpc>
              <a:spcBef>
                <a:spcPts val="0"/>
              </a:spcBef>
              <a:spcAft>
                <a:spcPts val="0"/>
              </a:spcAft>
              <a:defRPr/>
            </a:pPr>
            <a:endParaRPr lang="en-GB" dirty="0">
              <a:latin typeface="Calibri Light" charset="0"/>
              <a:ea typeface="Calibri Light" charset="0"/>
              <a:cs typeface="Calibri Light" charset="0"/>
            </a:endParaRPr>
          </a:p>
        </p:txBody>
      </p:sp>
    </p:spTree>
    <p:extLst>
      <p:ext uri="{BB962C8B-B14F-4D97-AF65-F5344CB8AC3E}">
        <p14:creationId xmlns:p14="http://schemas.microsoft.com/office/powerpoint/2010/main" val="516973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5AE1354B-39EE-E34A-B38F-81D49AD967B1}"/>
              </a:ext>
            </a:extLst>
          </p:cNvPr>
          <p:cNvSpPr>
            <a:spLocks noGrp="1" noChangeArrowheads="1"/>
          </p:cNvSpPr>
          <p:nvPr>
            <p:ph type="title"/>
          </p:nvPr>
        </p:nvSpPr>
        <p:spPr bwMode="auto">
          <a:xfrm>
            <a:off x="698500" y="571500"/>
            <a:ext cx="10774363" cy="66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GB" altLang="en-US">
                <a:latin typeface="Calibri Light" panose="020F0302020204030204" pitchFamily="34" charset="0"/>
                <a:cs typeface="Calibri Light" panose="020F0302020204030204" pitchFamily="34" charset="0"/>
              </a:rPr>
              <a:t>Customize OneAgent installation on LINUX</a:t>
            </a:r>
          </a:p>
        </p:txBody>
      </p:sp>
      <p:sp>
        <p:nvSpPr>
          <p:cNvPr id="3" name="Content Placeholder 2">
            <a:extLst>
              <a:ext uri="{FF2B5EF4-FFF2-40B4-BE49-F238E27FC236}">
                <a16:creationId xmlns:a16="http://schemas.microsoft.com/office/drawing/2014/main" id="{6DEA5694-5BF5-4F9B-81C6-CFC3D8C564F6}"/>
              </a:ext>
            </a:extLst>
          </p:cNvPr>
          <p:cNvSpPr>
            <a:spLocks noGrp="1"/>
          </p:cNvSpPr>
          <p:nvPr>
            <p:ph sz="quarter" idx="12"/>
          </p:nvPr>
        </p:nvSpPr>
        <p:spPr/>
        <p:txBody>
          <a:bodyPr numCol="2"/>
          <a:lstStyle/>
          <a:p>
            <a:pPr marL="0" indent="0" fontAlgn="auto">
              <a:spcAft>
                <a:spcPts val="0"/>
              </a:spcAft>
              <a:buFont typeface="Wingdings" charset="2"/>
              <a:buNone/>
              <a:defRPr/>
            </a:pPr>
            <a:endParaRPr lang="en-US" b="1" dirty="0"/>
          </a:p>
          <a:p>
            <a:pPr fontAlgn="auto">
              <a:spcAft>
                <a:spcPts val="0"/>
              </a:spcAft>
              <a:buFont typeface="Wingdings" charset="2"/>
              <a:buChar char="§"/>
              <a:defRPr/>
            </a:pPr>
            <a:r>
              <a:rPr lang="en-US" b="1" dirty="0"/>
              <a:t>SERVER</a:t>
            </a:r>
          </a:p>
          <a:p>
            <a:pPr fontAlgn="auto">
              <a:spcAft>
                <a:spcPts val="0"/>
              </a:spcAft>
              <a:buFont typeface="Wingdings" charset="2"/>
              <a:buChar char="§"/>
              <a:defRPr/>
            </a:pPr>
            <a:r>
              <a:rPr lang="en-US" b="1" dirty="0"/>
              <a:t>TENANT</a:t>
            </a:r>
          </a:p>
          <a:p>
            <a:pPr fontAlgn="auto">
              <a:spcAft>
                <a:spcPts val="0"/>
              </a:spcAft>
              <a:buFont typeface="Wingdings" charset="2"/>
              <a:buChar char="§"/>
              <a:defRPr/>
            </a:pPr>
            <a:r>
              <a:rPr lang="en-US" b="1" dirty="0"/>
              <a:t>TENANT_TOKEN</a:t>
            </a:r>
          </a:p>
          <a:p>
            <a:pPr fontAlgn="auto">
              <a:spcAft>
                <a:spcPts val="0"/>
              </a:spcAft>
              <a:buFont typeface="Wingdings" charset="2"/>
              <a:buChar char="§"/>
              <a:defRPr/>
            </a:pPr>
            <a:r>
              <a:rPr lang="en-US" b="1" dirty="0"/>
              <a:t>HOST_GROUP</a:t>
            </a:r>
          </a:p>
          <a:p>
            <a:pPr fontAlgn="auto">
              <a:spcAft>
                <a:spcPts val="0"/>
              </a:spcAft>
              <a:buFont typeface="Wingdings" charset="2"/>
              <a:buChar char="§"/>
              <a:defRPr/>
            </a:pPr>
            <a:r>
              <a:rPr lang="en-US" dirty="0"/>
              <a:t>PROXY</a:t>
            </a:r>
          </a:p>
          <a:p>
            <a:pPr fontAlgn="auto">
              <a:spcAft>
                <a:spcPts val="0"/>
              </a:spcAft>
              <a:buFont typeface="Wingdings" charset="2"/>
              <a:buChar char="§"/>
              <a:defRPr/>
            </a:pPr>
            <a:r>
              <a:rPr lang="en-US" dirty="0"/>
              <a:t>APP_LOG_CONTENT_ACCESS</a:t>
            </a:r>
          </a:p>
          <a:p>
            <a:pPr fontAlgn="auto">
              <a:spcAft>
                <a:spcPts val="0"/>
              </a:spcAft>
              <a:buFont typeface="Wingdings" charset="2"/>
              <a:buChar char="§"/>
              <a:defRPr/>
            </a:pPr>
            <a:r>
              <a:rPr lang="en-US" dirty="0"/>
              <a:t>DISABLE_SYSTEM_LOGS_ACCESS</a:t>
            </a:r>
          </a:p>
          <a:p>
            <a:pPr fontAlgn="auto">
              <a:spcAft>
                <a:spcPts val="0"/>
              </a:spcAft>
              <a:buFont typeface="Wingdings" charset="2"/>
              <a:buChar char="§"/>
              <a:defRPr/>
            </a:pPr>
            <a:r>
              <a:rPr lang="en-US" dirty="0"/>
              <a:t>INSTALL_PATH</a:t>
            </a:r>
          </a:p>
          <a:p>
            <a:pPr fontAlgn="auto">
              <a:spcAft>
                <a:spcPts val="0"/>
              </a:spcAft>
              <a:buFont typeface="Wingdings" charset="2"/>
              <a:buChar char="§"/>
              <a:defRPr/>
            </a:pPr>
            <a:endParaRPr lang="en-US" dirty="0"/>
          </a:p>
          <a:p>
            <a:pPr fontAlgn="auto">
              <a:spcAft>
                <a:spcPts val="0"/>
              </a:spcAft>
              <a:buFont typeface="Wingdings" charset="2"/>
              <a:buChar char="§"/>
              <a:defRPr/>
            </a:pPr>
            <a:r>
              <a:rPr lang="en-US" dirty="0"/>
              <a:t>INFRA_ONLY</a:t>
            </a:r>
          </a:p>
          <a:p>
            <a:pPr fontAlgn="auto">
              <a:spcAft>
                <a:spcPts val="0"/>
              </a:spcAft>
              <a:buFont typeface="Wingdings" charset="2"/>
              <a:buChar char="§"/>
              <a:defRPr/>
            </a:pPr>
            <a:r>
              <a:rPr lang="en-US" dirty="0"/>
              <a:t>-p (preserves </a:t>
            </a:r>
            <a:r>
              <a:rPr lang="en-US" dirty="0" err="1"/>
              <a:t>SELinux</a:t>
            </a:r>
            <a:r>
              <a:rPr lang="en-US" dirty="0"/>
              <a:t> policy sources)</a:t>
            </a:r>
          </a:p>
          <a:p>
            <a:pPr fontAlgn="auto">
              <a:spcAft>
                <a:spcPts val="0"/>
              </a:spcAft>
              <a:buFont typeface="Wingdings" charset="2"/>
              <a:buChar char="§"/>
              <a:defRPr/>
            </a:pPr>
            <a:r>
              <a:rPr lang="en-US" dirty="0"/>
              <a:t>-n (skips </a:t>
            </a:r>
            <a:r>
              <a:rPr lang="en-US" dirty="0" err="1"/>
              <a:t>SELinux</a:t>
            </a:r>
            <a:r>
              <a:rPr lang="en-US" dirty="0"/>
              <a:t> policy installation)*</a:t>
            </a:r>
          </a:p>
          <a:p>
            <a:pPr fontAlgn="auto">
              <a:spcAft>
                <a:spcPts val="0"/>
              </a:spcAft>
              <a:buFont typeface="Wingdings" charset="2"/>
              <a:buChar char="§"/>
              <a:defRPr/>
            </a:pPr>
            <a:r>
              <a:rPr lang="en-US" dirty="0"/>
              <a:t>INSTALLATION.LOG</a:t>
            </a:r>
          </a:p>
          <a:p>
            <a:pPr fontAlgn="auto">
              <a:spcAft>
                <a:spcPts val="0"/>
              </a:spcAft>
              <a:buFont typeface="Wingdings" charset="2"/>
              <a:buChar char="§"/>
              <a:defRPr/>
            </a:pPr>
            <a:r>
              <a:rPr lang="en-US" b="1" dirty="0"/>
              <a:t>USER</a:t>
            </a:r>
          </a:p>
          <a:p>
            <a:pPr fontAlgn="auto">
              <a:spcAft>
                <a:spcPts val="0"/>
              </a:spcAft>
              <a:buFont typeface="Wingdings" charset="2"/>
              <a:buChar char="§"/>
              <a:defRPr/>
            </a:pPr>
            <a:r>
              <a:rPr lang="en-US" dirty="0"/>
              <a:t>GROUP</a:t>
            </a:r>
          </a:p>
          <a:p>
            <a:pPr fontAlgn="auto">
              <a:spcAft>
                <a:spcPts val="0"/>
              </a:spcAft>
              <a:buFont typeface="Wingdings" charset="2"/>
              <a:buChar char="§"/>
              <a:defRPr/>
            </a:pPr>
            <a:r>
              <a:rPr lang="en-US" dirty="0"/>
              <a:t>NON_ROOT_USER</a:t>
            </a:r>
          </a:p>
          <a:p>
            <a:pPr fontAlgn="auto">
              <a:spcAft>
                <a:spcPts val="0"/>
              </a:spcAft>
              <a:buFont typeface="Wingdings" charset="2"/>
              <a:buChar char="§"/>
              <a:defRPr/>
            </a:pPr>
            <a:r>
              <a:rPr lang="en-US" dirty="0"/>
              <a:t>DISABLE_ROOT_FALLBACK</a:t>
            </a:r>
          </a:p>
        </p:txBody>
      </p:sp>
      <p:sp>
        <p:nvSpPr>
          <p:cNvPr id="102403" name="Content Placeholder 2">
            <a:extLst>
              <a:ext uri="{FF2B5EF4-FFF2-40B4-BE49-F238E27FC236}">
                <a16:creationId xmlns:a16="http://schemas.microsoft.com/office/drawing/2014/main" id="{65480F68-DA2E-E940-BDDB-0DD2040A950F}"/>
              </a:ext>
            </a:extLst>
          </p:cNvPr>
          <p:cNvSpPr txBox="1">
            <a:spLocks noChangeArrowheads="1"/>
          </p:cNvSpPr>
          <p:nvPr/>
        </p:nvSpPr>
        <p:spPr bwMode="auto">
          <a:xfrm>
            <a:off x="698500" y="1449388"/>
            <a:ext cx="10774363"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685800" indent="-22860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120000"/>
              </a:lnSpc>
              <a:spcBef>
                <a:spcPts val="1000"/>
              </a:spcBef>
              <a:buClr>
                <a:schemeClr val="accent1"/>
              </a:buClr>
              <a:buFont typeface="Wingdings" pitchFamily="2" charset="2"/>
              <a:buNone/>
            </a:pPr>
            <a:r>
              <a:rPr lang="en-GB" altLang="en-US" sz="2000" dirty="0">
                <a:solidFill>
                  <a:schemeClr val="bg1">
                    <a:lumMod val="95000"/>
                  </a:schemeClr>
                </a:solidFill>
                <a:latin typeface="Calibri Light" panose="020F0302020204030204" pitchFamily="34" charset="0"/>
                <a:cs typeface="Calibri Light" panose="020F0302020204030204" pitchFamily="34" charset="0"/>
              </a:rPr>
              <a:t>Use the Linux installer with command line parameters </a:t>
            </a:r>
          </a:p>
        </p:txBody>
      </p:sp>
      <p:sp>
        <p:nvSpPr>
          <p:cNvPr id="5" name="TextBox 4">
            <a:extLst>
              <a:ext uri="{FF2B5EF4-FFF2-40B4-BE49-F238E27FC236}">
                <a16:creationId xmlns:a16="http://schemas.microsoft.com/office/drawing/2014/main" id="{79718ECB-62AF-AA47-9A3E-36ED1F022AC0}"/>
              </a:ext>
            </a:extLst>
          </p:cNvPr>
          <p:cNvSpPr txBox="1"/>
          <p:nvPr/>
        </p:nvSpPr>
        <p:spPr>
          <a:xfrm>
            <a:off x="698500" y="6024563"/>
            <a:ext cx="10552113" cy="561975"/>
          </a:xfrm>
          <a:prstGeom prst="rect">
            <a:avLst/>
          </a:prstGeom>
          <a:noFill/>
        </p:spPr>
        <p:txBody>
          <a:bodyPr lIns="0" tIns="0" rIns="0" bIns="0">
            <a:normAutofit fontScale="92500" lnSpcReduction="10000"/>
          </a:bodyPr>
          <a:lstStyle/>
          <a:p>
            <a:pPr eaLnBrk="1" fontAlgn="auto" hangingPunct="1">
              <a:lnSpc>
                <a:spcPct val="120000"/>
              </a:lnSpc>
              <a:spcBef>
                <a:spcPts val="0"/>
              </a:spcBef>
              <a:spcAft>
                <a:spcPts val="0"/>
              </a:spcAft>
              <a:defRPr/>
            </a:pPr>
            <a:r>
              <a:rPr lang="en-GB" dirty="0">
                <a:solidFill>
                  <a:schemeClr val="bg1">
                    <a:lumMod val="95000"/>
                  </a:schemeClr>
                </a:solidFill>
                <a:latin typeface="Calibri Light" charset="0"/>
                <a:ea typeface="Calibri Light" charset="0"/>
                <a:cs typeface="Calibri Light" charset="0"/>
              </a:rPr>
              <a:t>* Note </a:t>
            </a:r>
            <a:r>
              <a:rPr lang="en-GB" dirty="0">
                <a:solidFill>
                  <a:schemeClr val="bg1">
                    <a:lumMod val="95000"/>
                  </a:schemeClr>
                </a:solidFill>
                <a:latin typeface="+mn-lt"/>
              </a:rPr>
              <a:t>you'll need to create a custom policy rule for OneAgent yourself. You don't have to use this parameter if </a:t>
            </a:r>
            <a:r>
              <a:rPr lang="en-GB" dirty="0" err="1">
                <a:solidFill>
                  <a:schemeClr val="bg1">
                    <a:lumMod val="95000"/>
                  </a:schemeClr>
                </a:solidFill>
                <a:latin typeface="+mn-lt"/>
              </a:rPr>
              <a:t>SELinux</a:t>
            </a:r>
            <a:r>
              <a:rPr lang="en-GB" dirty="0">
                <a:solidFill>
                  <a:schemeClr val="bg1">
                    <a:lumMod val="95000"/>
                  </a:schemeClr>
                </a:solidFill>
              </a:rPr>
              <a:t> is disabled on your server.</a:t>
            </a:r>
            <a:endParaRPr lang="en-GB" dirty="0">
              <a:solidFill>
                <a:schemeClr val="bg1">
                  <a:lumMod val="95000"/>
                </a:scheme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240229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E26C7-16C8-E547-AAA1-E971E6D6035F}"/>
              </a:ext>
            </a:extLst>
          </p:cNvPr>
          <p:cNvSpPr>
            <a:spLocks noGrp="1"/>
          </p:cNvSpPr>
          <p:nvPr>
            <p:ph idx="10"/>
          </p:nvPr>
        </p:nvSpPr>
        <p:spPr>
          <a:xfrm>
            <a:off x="447038" y="1523999"/>
            <a:ext cx="2082788" cy="5334001"/>
          </a:xfrm>
        </p:spPr>
        <p:txBody>
          <a:bodyPr>
            <a:normAutofit/>
          </a:bodyPr>
          <a:lstStyle/>
          <a:p>
            <a:pPr algn="r">
              <a:spcBef>
                <a:spcPts val="4200"/>
              </a:spcBef>
            </a:pPr>
            <a:r>
              <a:rPr lang="en-US" sz="1500" b="1" dirty="0">
                <a:solidFill>
                  <a:srgbClr val="4D565A"/>
                </a:solidFill>
                <a:latin typeface="Bernina Sans" pitchFamily="2" charset="77"/>
                <a:cs typeface="Calibri" panose="020F0502020204030204" pitchFamily="34" charset="0"/>
              </a:rPr>
              <a:t>item 1</a:t>
            </a:r>
          </a:p>
          <a:p>
            <a:pPr algn="r">
              <a:spcBef>
                <a:spcPts val="4200"/>
              </a:spcBef>
            </a:pPr>
            <a:r>
              <a:rPr lang="en-US" sz="1500" b="1" dirty="0">
                <a:solidFill>
                  <a:schemeClr val="bg1"/>
                </a:solidFill>
                <a:latin typeface="Bernina Sans" pitchFamily="2" charset="77"/>
                <a:cs typeface="Calibri" panose="020F0502020204030204" pitchFamily="34" charset="0"/>
              </a:rPr>
              <a:t>item 2</a:t>
            </a:r>
          </a:p>
          <a:p>
            <a:pPr algn="r">
              <a:spcBef>
                <a:spcPts val="4200"/>
              </a:spcBef>
            </a:pPr>
            <a:r>
              <a:rPr lang="en-US" sz="1500" b="1" dirty="0">
                <a:solidFill>
                  <a:srgbClr val="4D565A"/>
                </a:solidFill>
                <a:latin typeface="Bernina Sans" pitchFamily="2" charset="77"/>
                <a:cs typeface="Calibri" panose="020F0502020204030204" pitchFamily="34" charset="0"/>
              </a:rPr>
              <a:t>item 3</a:t>
            </a:r>
          </a:p>
        </p:txBody>
      </p:sp>
      <p:sp>
        <p:nvSpPr>
          <p:cNvPr id="5" name="Text Placeholder 4">
            <a:extLst>
              <a:ext uri="{FF2B5EF4-FFF2-40B4-BE49-F238E27FC236}">
                <a16:creationId xmlns:a16="http://schemas.microsoft.com/office/drawing/2014/main" id="{73CCB872-864E-F04E-82FE-56CD20EEBC0F}"/>
              </a:ext>
            </a:extLst>
          </p:cNvPr>
          <p:cNvSpPr>
            <a:spLocks noGrp="1"/>
          </p:cNvSpPr>
          <p:nvPr>
            <p:ph type="body" sz="quarter" idx="11"/>
          </p:nvPr>
        </p:nvSpPr>
        <p:spPr/>
        <p:txBody>
          <a:bodyPr>
            <a:normAutofit/>
          </a:bodyPr>
          <a:lstStyle/>
          <a:p>
            <a:r>
              <a:rPr lang="en-US" dirty="0"/>
              <a:t>Agenda</a:t>
            </a:r>
          </a:p>
        </p:txBody>
      </p:sp>
      <p:cxnSp>
        <p:nvCxnSpPr>
          <p:cNvPr id="15" name="Straight Connector 14">
            <a:extLst>
              <a:ext uri="{FF2B5EF4-FFF2-40B4-BE49-F238E27FC236}">
                <a16:creationId xmlns:a16="http://schemas.microsoft.com/office/drawing/2014/main" id="{7CB1233A-AF85-B34E-8F73-6C7F8A141724}"/>
              </a:ext>
            </a:extLst>
          </p:cNvPr>
          <p:cNvCxnSpPr>
            <a:cxnSpLocks/>
          </p:cNvCxnSpPr>
          <p:nvPr/>
        </p:nvCxnSpPr>
        <p:spPr>
          <a:xfrm>
            <a:off x="1398642" y="1218648"/>
            <a:ext cx="97455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C1B3A301-6463-784F-BC64-FF97B3C661A8}"/>
              </a:ext>
            </a:extLst>
          </p:cNvPr>
          <p:cNvSpPr/>
          <p:nvPr/>
        </p:nvSpPr>
        <p:spPr>
          <a:xfrm rot="16200000">
            <a:off x="2547696" y="2453078"/>
            <a:ext cx="173736" cy="109728"/>
          </a:xfrm>
          <a:prstGeom prst="triangle">
            <a:avLst/>
          </a:prstGeom>
          <a:gradFill>
            <a:gsLst>
              <a:gs pos="0">
                <a:srgbClr val="1496FF"/>
              </a:gs>
              <a:gs pos="0">
                <a:srgbClr val="1496FF"/>
              </a:gs>
              <a:gs pos="100000">
                <a:srgbClr val="8A37D1"/>
              </a:gs>
            </a:gsLst>
            <a:lin ang="6600000" scaled="0"/>
          </a:gra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2" name="Picture 11">
            <a:extLst>
              <a:ext uri="{FF2B5EF4-FFF2-40B4-BE49-F238E27FC236}">
                <a16:creationId xmlns:a16="http://schemas.microsoft.com/office/drawing/2014/main" id="{EB9ABDAF-C6F6-1548-B052-B70330AEE88C}"/>
              </a:ext>
            </a:extLst>
          </p:cNvPr>
          <p:cNvPicPr>
            <a:picLocks noChangeAspect="1"/>
          </p:cNvPicPr>
          <p:nvPr/>
        </p:nvPicPr>
        <p:blipFill>
          <a:blip r:embed="rId2"/>
          <a:stretch>
            <a:fillRect/>
          </a:stretch>
        </p:blipFill>
        <p:spPr>
          <a:xfrm>
            <a:off x="2844800" y="1422906"/>
            <a:ext cx="3251200" cy="3251200"/>
          </a:xfrm>
          <a:prstGeom prst="rect">
            <a:avLst/>
          </a:prstGeom>
        </p:spPr>
      </p:pic>
      <p:pic>
        <p:nvPicPr>
          <p:cNvPr id="19" name="Picture 18">
            <a:extLst>
              <a:ext uri="{FF2B5EF4-FFF2-40B4-BE49-F238E27FC236}">
                <a16:creationId xmlns:a16="http://schemas.microsoft.com/office/drawing/2014/main" id="{96FF503B-4A58-8943-A539-711FC0C60229}"/>
              </a:ext>
            </a:extLst>
          </p:cNvPr>
          <p:cNvPicPr>
            <a:picLocks noChangeAspect="1"/>
          </p:cNvPicPr>
          <p:nvPr/>
        </p:nvPicPr>
        <p:blipFill>
          <a:blip r:embed="rId2"/>
          <a:stretch>
            <a:fillRect/>
          </a:stretch>
        </p:blipFill>
        <p:spPr>
          <a:xfrm>
            <a:off x="4221448" y="3048506"/>
            <a:ext cx="3251200" cy="3251200"/>
          </a:xfrm>
          <a:prstGeom prst="rect">
            <a:avLst/>
          </a:prstGeom>
        </p:spPr>
      </p:pic>
      <p:pic>
        <p:nvPicPr>
          <p:cNvPr id="20" name="Picture 19">
            <a:extLst>
              <a:ext uri="{FF2B5EF4-FFF2-40B4-BE49-F238E27FC236}">
                <a16:creationId xmlns:a16="http://schemas.microsoft.com/office/drawing/2014/main" id="{C823F4E5-28B0-AE40-8C66-DBE24975AC17}"/>
              </a:ext>
            </a:extLst>
          </p:cNvPr>
          <p:cNvPicPr>
            <a:picLocks noChangeAspect="1"/>
          </p:cNvPicPr>
          <p:nvPr/>
        </p:nvPicPr>
        <p:blipFill>
          <a:blip r:embed="rId2"/>
          <a:stretch>
            <a:fillRect/>
          </a:stretch>
        </p:blipFill>
        <p:spPr>
          <a:xfrm>
            <a:off x="5354409" y="1101970"/>
            <a:ext cx="3251200" cy="3251200"/>
          </a:xfrm>
          <a:prstGeom prst="rect">
            <a:avLst/>
          </a:prstGeom>
        </p:spPr>
      </p:pic>
      <p:pic>
        <p:nvPicPr>
          <p:cNvPr id="21" name="Picture 20">
            <a:extLst>
              <a:ext uri="{FF2B5EF4-FFF2-40B4-BE49-F238E27FC236}">
                <a16:creationId xmlns:a16="http://schemas.microsoft.com/office/drawing/2014/main" id="{8048C9F1-4B66-604A-9007-D5A99538339D}"/>
              </a:ext>
            </a:extLst>
          </p:cNvPr>
          <p:cNvPicPr>
            <a:picLocks noChangeAspect="1"/>
          </p:cNvPicPr>
          <p:nvPr/>
        </p:nvPicPr>
        <p:blipFill>
          <a:blip r:embed="rId2"/>
          <a:stretch>
            <a:fillRect/>
          </a:stretch>
        </p:blipFill>
        <p:spPr>
          <a:xfrm>
            <a:off x="2667137" y="3873013"/>
            <a:ext cx="3251200" cy="3251200"/>
          </a:xfrm>
          <a:prstGeom prst="rect">
            <a:avLst/>
          </a:prstGeom>
        </p:spPr>
      </p:pic>
      <p:pic>
        <p:nvPicPr>
          <p:cNvPr id="22" name="Picture 21">
            <a:extLst>
              <a:ext uri="{FF2B5EF4-FFF2-40B4-BE49-F238E27FC236}">
                <a16:creationId xmlns:a16="http://schemas.microsoft.com/office/drawing/2014/main" id="{E58FB187-426C-4140-A2AD-64996A33179E}"/>
              </a:ext>
            </a:extLst>
          </p:cNvPr>
          <p:cNvPicPr>
            <a:picLocks noChangeAspect="1"/>
          </p:cNvPicPr>
          <p:nvPr/>
        </p:nvPicPr>
        <p:blipFill>
          <a:blip r:embed="rId2"/>
          <a:stretch>
            <a:fillRect/>
          </a:stretch>
        </p:blipFill>
        <p:spPr>
          <a:xfrm>
            <a:off x="5918337" y="3489433"/>
            <a:ext cx="3251200" cy="3251200"/>
          </a:xfrm>
          <a:prstGeom prst="rect">
            <a:avLst/>
          </a:prstGeom>
        </p:spPr>
      </p:pic>
      <p:pic>
        <p:nvPicPr>
          <p:cNvPr id="23" name="Picture 22">
            <a:extLst>
              <a:ext uri="{FF2B5EF4-FFF2-40B4-BE49-F238E27FC236}">
                <a16:creationId xmlns:a16="http://schemas.microsoft.com/office/drawing/2014/main" id="{05F398F1-0899-2841-8C95-7524E9BA2A61}"/>
              </a:ext>
            </a:extLst>
          </p:cNvPr>
          <p:cNvPicPr>
            <a:picLocks noChangeAspect="1"/>
          </p:cNvPicPr>
          <p:nvPr/>
        </p:nvPicPr>
        <p:blipFill>
          <a:blip r:embed="rId2"/>
          <a:stretch>
            <a:fillRect/>
          </a:stretch>
        </p:blipFill>
        <p:spPr>
          <a:xfrm>
            <a:off x="6961271" y="1101970"/>
            <a:ext cx="3251200" cy="3251200"/>
          </a:xfrm>
          <a:prstGeom prst="rect">
            <a:avLst/>
          </a:prstGeom>
        </p:spPr>
      </p:pic>
      <p:pic>
        <p:nvPicPr>
          <p:cNvPr id="24" name="Picture 23">
            <a:extLst>
              <a:ext uri="{FF2B5EF4-FFF2-40B4-BE49-F238E27FC236}">
                <a16:creationId xmlns:a16="http://schemas.microsoft.com/office/drawing/2014/main" id="{CC166CDC-701E-8A4E-9E8F-55E2E996A60B}"/>
              </a:ext>
            </a:extLst>
          </p:cNvPr>
          <p:cNvPicPr>
            <a:picLocks noChangeAspect="1"/>
          </p:cNvPicPr>
          <p:nvPr/>
        </p:nvPicPr>
        <p:blipFill>
          <a:blip r:embed="rId2"/>
          <a:stretch>
            <a:fillRect/>
          </a:stretch>
        </p:blipFill>
        <p:spPr>
          <a:xfrm>
            <a:off x="8178992" y="3681223"/>
            <a:ext cx="3251200" cy="3251200"/>
          </a:xfrm>
          <a:prstGeom prst="rect">
            <a:avLst/>
          </a:prstGeom>
        </p:spPr>
      </p:pic>
      <p:pic>
        <p:nvPicPr>
          <p:cNvPr id="25" name="Picture 24">
            <a:extLst>
              <a:ext uri="{FF2B5EF4-FFF2-40B4-BE49-F238E27FC236}">
                <a16:creationId xmlns:a16="http://schemas.microsoft.com/office/drawing/2014/main" id="{C72BC37E-2913-0D4D-9B9A-2038587C32A4}"/>
              </a:ext>
            </a:extLst>
          </p:cNvPr>
          <p:cNvPicPr>
            <a:picLocks noChangeAspect="1"/>
          </p:cNvPicPr>
          <p:nvPr/>
        </p:nvPicPr>
        <p:blipFill>
          <a:blip r:embed="rId2"/>
          <a:stretch>
            <a:fillRect/>
          </a:stretch>
        </p:blipFill>
        <p:spPr>
          <a:xfrm>
            <a:off x="8920583" y="1101970"/>
            <a:ext cx="3251200" cy="3251200"/>
          </a:xfrm>
          <a:prstGeom prst="rect">
            <a:avLst/>
          </a:prstGeom>
        </p:spPr>
      </p:pic>
    </p:spTree>
    <p:extLst>
      <p:ext uri="{BB962C8B-B14F-4D97-AF65-F5344CB8AC3E}">
        <p14:creationId xmlns:p14="http://schemas.microsoft.com/office/powerpoint/2010/main" val="311649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47A2BEAB-BBE2-9B42-B0EE-08F1D3BA62A6}" vid="{07DDC5A5-8221-FF4A-9F97-EF043CDC261A}"/>
    </a:ext>
  </a:extLst>
</a:theme>
</file>

<file path=ppt/theme/theme2.xml><?xml version="1.0" encoding="utf-8"?>
<a:theme xmlns:a="http://schemas.openxmlformats.org/drawingml/2006/main" name="BLACK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47A2BEAB-BBE2-9B42-B0EE-08F1D3BA62A6}" vid="{2ECACA8E-0D60-5741-9664-AD7349F9F388}"/>
    </a:ext>
  </a:extLst>
</a:theme>
</file>

<file path=ppt/theme/theme3.xml><?xml version="1.0" encoding="utf-8"?>
<a:theme xmlns:a="http://schemas.openxmlformats.org/drawingml/2006/main" name="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47A2BEAB-BBE2-9B42-B0EE-08F1D3BA62A6}" vid="{BD8FC9DC-21AE-EA48-9091-5C4BB354505F}"/>
    </a:ext>
  </a:extLst>
</a:theme>
</file>

<file path=ppt/theme/theme4.xml><?xml version="1.0" encoding="utf-8"?>
<a:theme xmlns:a="http://schemas.openxmlformats.org/drawingml/2006/main" name="WHITE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2" id="{47A2BEAB-BBE2-9B42-B0EE-08F1D3BA62A6}" vid="{46A4F84B-1F3A-8340-BB35-F82F34AFE90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3e98d6c4-0a6a-4101-aaef-7401c2c41272">
      <UserInfo>
        <DisplayName>Anderson, Dave (Marketing)</DisplayName>
        <AccountId>14</AccountId>
        <AccountType/>
      </UserInfo>
      <UserInfo>
        <DisplayName>Sims, Josh</DisplayName>
        <AccountId>473</AccountId>
        <AccountType/>
      </UserInfo>
      <UserInfo>
        <DisplayName>Ward, Frances</DisplayName>
        <AccountId>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BB94FF16C837468B7D13486960AFFF" ma:contentTypeVersion="10" ma:contentTypeDescription="Create a new document." ma:contentTypeScope="" ma:versionID="c903b631cc311e084714d06d0b116fff">
  <xsd:schema xmlns:xsd="http://www.w3.org/2001/XMLSchema" xmlns:xs="http://www.w3.org/2001/XMLSchema" xmlns:p="http://schemas.microsoft.com/office/2006/metadata/properties" xmlns:ns2="dd1d8f26-fb76-4973-95d8-1c00742ea3ca" xmlns:ns3="3e98d6c4-0a6a-4101-aaef-7401c2c41272" targetNamespace="http://schemas.microsoft.com/office/2006/metadata/properties" ma:root="true" ma:fieldsID="91e2fd16832581dfee94fdd5f20f879d" ns2:_="" ns3:_="">
    <xsd:import namespace="dd1d8f26-fb76-4973-95d8-1c00742ea3ca"/>
    <xsd:import namespace="3e98d6c4-0a6a-4101-aaef-7401c2c412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1d8f26-fb76-4973-95d8-1c00742ea3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98d6c4-0a6a-4101-aaef-7401c2c412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75389F-D212-4F19-AFAD-C1BB4FFFE93B}">
  <ds:schemaRefs>
    <ds:schemaRef ds:uri="http://schemas.microsoft.com/sharepoint/v3/contenttype/forms"/>
  </ds:schemaRefs>
</ds:datastoreItem>
</file>

<file path=customXml/itemProps2.xml><?xml version="1.0" encoding="utf-8"?>
<ds:datastoreItem xmlns:ds="http://schemas.openxmlformats.org/officeDocument/2006/customXml" ds:itemID="{363305D2-0ECB-44A0-862C-949F259D46BE}">
  <ds:schemaRefs>
    <ds:schemaRef ds:uri="http://purl.org/dc/elements/1.1/"/>
    <ds:schemaRef ds:uri="3e98d6c4-0a6a-4101-aaef-7401c2c41272"/>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schemas.microsoft.com/office/2006/documentManagement/types"/>
    <ds:schemaRef ds:uri="dd1d8f26-fb76-4973-95d8-1c00742ea3ca"/>
    <ds:schemaRef ds:uri="http://www.w3.org/XML/1998/namespace"/>
    <ds:schemaRef ds:uri="http://purl.org/dc/dcmitype/"/>
  </ds:schemaRefs>
</ds:datastoreItem>
</file>

<file path=customXml/itemProps3.xml><?xml version="1.0" encoding="utf-8"?>
<ds:datastoreItem xmlns:ds="http://schemas.openxmlformats.org/officeDocument/2006/customXml" ds:itemID="{03EFB303-5C42-429A-B155-A77049E9F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1d8f26-fb76-4973-95d8-1c00742ea3ca"/>
    <ds:schemaRef ds:uri="3e98d6c4-0a6a-4101-aaef-7401c2c412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BLACK SLIDES_2</Template>
  <TotalTime>10317</TotalTime>
  <Words>1528</Words>
  <Application>Microsoft Office PowerPoint</Application>
  <PresentationFormat>Widescreen</PresentationFormat>
  <Paragraphs>240</Paragraphs>
  <Slides>52</Slides>
  <Notes>14</Notes>
  <HiddenSlides>3</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52</vt:i4>
      </vt:variant>
    </vt:vector>
  </HeadingPairs>
  <TitlesOfParts>
    <vt:vector size="64" baseType="lpstr">
      <vt:lpstr>Arial</vt:lpstr>
      <vt:lpstr>Bernina Sans</vt:lpstr>
      <vt:lpstr>Bernina Sans Light</vt:lpstr>
      <vt:lpstr>Bernina Sans Semibold</vt:lpstr>
      <vt:lpstr>Calibri</vt:lpstr>
      <vt:lpstr>Calibri Light</vt:lpstr>
      <vt:lpstr>Verdana</vt:lpstr>
      <vt:lpstr>Wingdings</vt:lpstr>
      <vt:lpstr>BLACK SLIDES_2</vt:lpstr>
      <vt:lpstr>BLACK SLIDES_1</vt:lpstr>
      <vt:lpstr>WHITE SLIDES_1</vt:lpstr>
      <vt:lpstr>WHITE SLIDES_2</vt:lpstr>
      <vt:lpstr>Entity Detection &amp; Naming – Best Practice</vt:lpstr>
      <vt:lpstr>Agenda</vt:lpstr>
      <vt:lpstr>Environment</vt:lpstr>
      <vt:lpstr>PowerPoint Presentation</vt:lpstr>
      <vt:lpstr>What challenges will I face?</vt:lpstr>
      <vt:lpstr>Custom agent installation</vt:lpstr>
      <vt:lpstr>Customize OneAgent installation on Windows</vt:lpstr>
      <vt:lpstr>Customize OneAgent installation on LINUX</vt:lpstr>
      <vt:lpstr>PowerPoint Presentation</vt:lpstr>
      <vt:lpstr>Host Groups</vt:lpstr>
      <vt:lpstr>Why would I need a Host Group?</vt:lpstr>
      <vt:lpstr>How to Configure</vt:lpstr>
      <vt:lpstr>Host Groups</vt:lpstr>
      <vt:lpstr>How does it affect the monitoring?</vt:lpstr>
      <vt:lpstr>How does it affect the monitoring?</vt:lpstr>
      <vt:lpstr>How does it affect the monitoring?</vt:lpstr>
      <vt:lpstr>How does it affect the monitoring?</vt:lpstr>
      <vt:lpstr>Hands On: Host Groups</vt:lpstr>
      <vt:lpstr>Hands On: Host Groups</vt:lpstr>
      <vt:lpstr>Hands On: Host Groups</vt:lpstr>
      <vt:lpstr>Hands On: OneAgent</vt:lpstr>
      <vt:lpstr>Hands On: OneAgent</vt:lpstr>
      <vt:lpstr>Hands On: OneAgent</vt:lpstr>
      <vt:lpstr>Hands On: OneAgent</vt:lpstr>
      <vt:lpstr>Hands On: OneAgent</vt:lpstr>
      <vt:lpstr>Hands On: OneAgent</vt:lpstr>
      <vt:lpstr>Gather the required settings</vt:lpstr>
      <vt:lpstr>Tagging</vt:lpstr>
      <vt:lpstr>Hands On: Tagging</vt:lpstr>
      <vt:lpstr>Hands On: Tagging</vt:lpstr>
      <vt:lpstr>Hands On: Tagging</vt:lpstr>
      <vt:lpstr>Management Zones</vt:lpstr>
      <vt:lpstr>Management Zones</vt:lpstr>
      <vt:lpstr>Why Management Zones?</vt:lpstr>
      <vt:lpstr>Creating a Management Zone</vt:lpstr>
      <vt:lpstr>Apply Rules Matching the desired ‘Zone’</vt:lpstr>
      <vt:lpstr>Set up Management Zones</vt:lpstr>
      <vt:lpstr>Select a management zone to focus on</vt:lpstr>
      <vt:lpstr>Assign access rights to management zones</vt:lpstr>
      <vt:lpstr>Hands On: Management Zones</vt:lpstr>
      <vt:lpstr>Hands On: Management Zones &amp; Service Renaming</vt:lpstr>
      <vt:lpstr>Hands On: Management Zones &amp; Service Renaming</vt:lpstr>
      <vt:lpstr>WebSphere Pitfalls</vt:lpstr>
      <vt:lpstr>WebSphere Pitfalls</vt:lpstr>
      <vt:lpstr>Cluster detection works quite well, but PGIs are merged if multiple WebSphere Servers are running on the same host (“Node” in Websphere speak)</vt:lpstr>
      <vt:lpstr>But the client want to see each of his JVMs on each host separated</vt:lpstr>
      <vt:lpstr>In case multiple JVMs of the same PGI are running on the same host…</vt:lpstr>
      <vt:lpstr>Process Property rules can help:</vt:lpstr>
      <vt:lpstr>Now the PGI’s are also split into distinct nodes</vt:lpstr>
      <vt:lpstr>Smartscape View</vt:lpstr>
      <vt:lpstr>Further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larger deployments</dc:title>
  <dc:creator>Patton, Alasdair</dc:creator>
  <cp:lastModifiedBy>Leng, Kevin</cp:lastModifiedBy>
  <cp:revision>38</cp:revision>
  <dcterms:created xsi:type="dcterms:W3CDTF">2019-01-06T19:03:57Z</dcterms:created>
  <dcterms:modified xsi:type="dcterms:W3CDTF">2019-03-19T02:10:29Z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0x01010051BB94FF16C837468B7D13486960AFFF</vt:lpwstr>
  </property>
</Properties>
</file>